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1pPr>
    <a:lvl2pPr marL="4572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2pPr>
    <a:lvl3pPr marL="9144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3pPr>
    <a:lvl4pPr marL="13716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4pPr>
    <a:lvl5pPr marL="18288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5pPr>
    <a:lvl6pPr marL="2286000" algn="l" defTabSz="457200" rtl="0" eaLnBrk="1" latinLnBrk="0" hangingPunct="1">
      <a:defRPr kern="1200">
        <a:solidFill>
          <a:schemeClr val="tx1"/>
        </a:solidFill>
        <a:latin typeface="Calibri" charset="0"/>
        <a:ea typeface="ヒラギノ角ゴ Pro W3" charset="0"/>
        <a:cs typeface="+mn-cs"/>
      </a:defRPr>
    </a:lvl6pPr>
    <a:lvl7pPr marL="2743200" algn="l" defTabSz="457200" rtl="0" eaLnBrk="1" latinLnBrk="0" hangingPunct="1">
      <a:defRPr kern="1200">
        <a:solidFill>
          <a:schemeClr val="tx1"/>
        </a:solidFill>
        <a:latin typeface="Calibri" charset="0"/>
        <a:ea typeface="ヒラギノ角ゴ Pro W3" charset="0"/>
        <a:cs typeface="+mn-cs"/>
      </a:defRPr>
    </a:lvl7pPr>
    <a:lvl8pPr marL="3200400" algn="l" defTabSz="457200" rtl="0" eaLnBrk="1" latinLnBrk="0" hangingPunct="1">
      <a:defRPr kern="1200">
        <a:solidFill>
          <a:schemeClr val="tx1"/>
        </a:solidFill>
        <a:latin typeface="Calibri" charset="0"/>
        <a:ea typeface="ヒラギノ角ゴ Pro W3" charset="0"/>
        <a:cs typeface="+mn-cs"/>
      </a:defRPr>
    </a:lvl8pPr>
    <a:lvl9pPr marL="3657600" algn="l" defTabSz="457200" rtl="0" eaLnBrk="1" latinLnBrk="0" hangingPunct="1">
      <a:defRPr kern="1200">
        <a:solidFill>
          <a:schemeClr val="tx1"/>
        </a:solidFill>
        <a:latin typeface="Calibri" charset="0"/>
        <a:ea typeface="ヒラギノ角ゴ Pro W3"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65" autoAdjust="0"/>
  </p:normalViewPr>
  <p:slideViewPr>
    <p:cSldViewPr snapToGrid="0" snapToObjects="1" showGuides="1">
      <p:cViewPr varScale="1">
        <p:scale>
          <a:sx n="115" d="100"/>
          <a:sy n="115" d="100"/>
        </p:scale>
        <p:origin x="-1048" y="-120"/>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33591BBF-5EAB-FE45-9A6B-82D9488534E4}" type="datetimeFigureOut">
              <a:rPr lang="en-US"/>
              <a:pPr/>
              <a:t>28/01/2015</a:t>
            </a:fld>
            <a:endParaRPr lang="es-E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F8DDCBCC-83B5-5044-BE09-3E1571EE6316}" type="slidenum">
              <a:rPr lang="en-GB"/>
              <a:pPr/>
              <a:t>‹#›</a:t>
            </a:fld>
            <a:endParaRPr lang="es-ES"/>
          </a:p>
        </p:txBody>
      </p:sp>
    </p:spTree>
    <p:extLst>
      <p:ext uri="{BB962C8B-B14F-4D97-AF65-F5344CB8AC3E}">
        <p14:creationId xmlns:p14="http://schemas.microsoft.com/office/powerpoint/2010/main" val="21479435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EE7AE400-4CFC-BD47-9F68-A192954647BE}" type="datetimeFigureOut">
              <a:rPr lang="en-US"/>
              <a:pPr/>
              <a:t>28/01/2015</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2E717BA1-98E8-EE4B-9407-8ED711168F61}" type="slidenum">
              <a:rPr lang="en-GB"/>
              <a:pPr/>
              <a:t>‹#›</a:t>
            </a:fld>
            <a:endParaRPr lang="es-ES"/>
          </a:p>
        </p:txBody>
      </p:sp>
    </p:spTree>
    <p:extLst>
      <p:ext uri="{BB962C8B-B14F-4D97-AF65-F5344CB8AC3E}">
        <p14:creationId xmlns:p14="http://schemas.microsoft.com/office/powerpoint/2010/main" val="170904745"/>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ヒラギノ角ゴ Pro W3" charset="0"/>
        <a:cs typeface="+mn-cs"/>
      </a:defRPr>
    </a:lvl1pPr>
    <a:lvl2pPr marL="457200" algn="l" defTabSz="457200" rtl="0" fontAlgn="base">
      <a:spcBef>
        <a:spcPct val="30000"/>
      </a:spcBef>
      <a:spcAft>
        <a:spcPct val="0"/>
      </a:spcAft>
      <a:defRPr sz="1200" kern="1200">
        <a:solidFill>
          <a:schemeClr val="tx1"/>
        </a:solidFill>
        <a:latin typeface="+mn-lt"/>
        <a:ea typeface="ヒラギノ角ゴ Pro W3" charset="0"/>
        <a:cs typeface="+mn-cs"/>
      </a:defRPr>
    </a:lvl2pPr>
    <a:lvl3pPr marL="914400" algn="l" defTabSz="457200" rtl="0" fontAlgn="base">
      <a:spcBef>
        <a:spcPct val="30000"/>
      </a:spcBef>
      <a:spcAft>
        <a:spcPct val="0"/>
      </a:spcAft>
      <a:defRPr sz="1200" kern="1200">
        <a:solidFill>
          <a:schemeClr val="tx1"/>
        </a:solidFill>
        <a:latin typeface="+mn-lt"/>
        <a:ea typeface="ヒラギノ角ゴ Pro W3" charset="0"/>
        <a:cs typeface="+mn-cs"/>
      </a:defRPr>
    </a:lvl3pPr>
    <a:lvl4pPr marL="1371600" algn="l" defTabSz="457200" rtl="0" fontAlgn="base">
      <a:spcBef>
        <a:spcPct val="30000"/>
      </a:spcBef>
      <a:spcAft>
        <a:spcPct val="0"/>
      </a:spcAft>
      <a:defRPr sz="1200" kern="1200">
        <a:solidFill>
          <a:schemeClr val="tx1"/>
        </a:solidFill>
        <a:latin typeface="+mn-lt"/>
        <a:ea typeface="ヒラギノ角ゴ Pro W3" charset="0"/>
        <a:cs typeface="+mn-cs"/>
      </a:defRPr>
    </a:lvl4pPr>
    <a:lvl5pPr marL="1828800" algn="l" defTabSz="457200" rtl="0" fontAlgn="base">
      <a:spcBef>
        <a:spcPct val="30000"/>
      </a:spcBef>
      <a:spcAft>
        <a:spcPct val="0"/>
      </a:spcAft>
      <a:defRPr sz="1200" kern="1200">
        <a:solidFill>
          <a:schemeClr val="tx1"/>
        </a:solidFill>
        <a:latin typeface="+mn-lt"/>
        <a:ea typeface="ヒラギノ角ゴ Pro W3"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AC40576A-2E5F-3641-8CD1-3F08FF391DA9}" type="slidenum">
              <a:rPr lang="en-GB"/>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a:latin typeface="Calibri" charset="0"/>
              </a:rPr>
              <a:t>Distribuir las citas recortadas a 4 participantes y pídales que las lean en voz alta. </a:t>
            </a: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F7400E7F-3095-E04B-9633-34B2B34C2693}" type="slidenum">
              <a:rPr lang="en-GB"/>
              <a:pPr/>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dirty="0">
                <a:latin typeface="Calibri" charset="0"/>
              </a:rPr>
              <a:t>Amenaza: Evento </a:t>
            </a:r>
            <a:r>
              <a:rPr lang="es-ES" b="1" u="sng" dirty="0">
                <a:latin typeface="Calibri" charset="0"/>
              </a:rPr>
              <a:t>físico</a:t>
            </a:r>
            <a:r>
              <a:rPr lang="es-ES" dirty="0">
                <a:latin typeface="Calibri" charset="0"/>
              </a:rPr>
              <a:t> / fenómeno </a:t>
            </a:r>
            <a:r>
              <a:rPr lang="es-ES" b="1" u="sng" dirty="0">
                <a:latin typeface="Calibri" charset="0"/>
              </a:rPr>
              <a:t>natural</a:t>
            </a:r>
            <a:r>
              <a:rPr lang="es-ES" dirty="0">
                <a:latin typeface="Calibri" charset="0"/>
              </a:rPr>
              <a:t> perjudicial.</a:t>
            </a:r>
          </a:p>
          <a:p>
            <a:pPr>
              <a:spcBef>
                <a:spcPct val="0"/>
              </a:spcBef>
            </a:pPr>
            <a:endParaRPr lang="es-ES" dirty="0">
              <a:latin typeface="Calibri" charset="0"/>
            </a:endParaRPr>
          </a:p>
          <a:p>
            <a:pPr>
              <a:spcBef>
                <a:spcPct val="0"/>
              </a:spcBef>
            </a:pPr>
            <a:r>
              <a:rPr lang="es-ES" dirty="0">
                <a:latin typeface="Calibri" charset="0"/>
              </a:rPr>
              <a:t>Riesgo: </a:t>
            </a:r>
            <a:r>
              <a:rPr lang="es-ES" b="1" u="sng" dirty="0">
                <a:latin typeface="Calibri" charset="0"/>
              </a:rPr>
              <a:t>Probabilidad </a:t>
            </a:r>
            <a:r>
              <a:rPr lang="es-ES" dirty="0">
                <a:latin typeface="Calibri" charset="0"/>
              </a:rPr>
              <a:t>de consecuencias dañinas o pérdidas esperadas como resultado de las interacciones entre amenazas naturales o causadas por personas con condiciones de vulnerabilidad.</a:t>
            </a:r>
          </a:p>
          <a:p>
            <a:pPr>
              <a:spcBef>
                <a:spcPct val="0"/>
              </a:spcBef>
            </a:pPr>
            <a:endParaRPr lang="es-ES" dirty="0">
              <a:latin typeface="Calibri" charset="0"/>
            </a:endParaRPr>
          </a:p>
          <a:p>
            <a:pPr>
              <a:spcBef>
                <a:spcPct val="0"/>
              </a:spcBef>
            </a:pPr>
            <a:r>
              <a:rPr lang="es-ES" dirty="0">
                <a:latin typeface="Calibri" charset="0"/>
              </a:rPr>
              <a:t>Desastre: </a:t>
            </a:r>
            <a:r>
              <a:rPr lang="es-ES" b="1" u="sng" dirty="0">
                <a:latin typeface="Calibri" charset="0"/>
              </a:rPr>
              <a:t>Pérdidas </a:t>
            </a:r>
            <a:r>
              <a:rPr lang="es-ES" dirty="0">
                <a:latin typeface="Calibri" charset="0"/>
              </a:rPr>
              <a:t>humanas, materiales, económicas o para el medio ambiente que superan la capacidad de la comunidad o sociedad afectada para hacer frente con sus propios recursos.</a:t>
            </a:r>
          </a:p>
          <a:p>
            <a:pPr>
              <a:spcBef>
                <a:spcPct val="0"/>
              </a:spcBef>
            </a:pPr>
            <a:endParaRPr lang="es-ES" dirty="0">
              <a:latin typeface="Calibri" charset="0"/>
            </a:endParaRPr>
          </a:p>
          <a:p>
            <a:pPr>
              <a:spcBef>
                <a:spcPct val="0"/>
              </a:spcBef>
            </a:pPr>
            <a:r>
              <a:rPr lang="es-ES" dirty="0">
                <a:latin typeface="Calibri" charset="0"/>
              </a:rPr>
              <a:t>Explicar que el choque ocurre únicamente cuando se "materializa" el riesgo, es decir cuando una amenaza se combina con un conjunto de vulnerabilidades (un terremoto en un desierto no constituye ni un choque ni un desastre)</a:t>
            </a:r>
            <a:r>
              <a:rPr lang="es-ES" dirty="0" smtClean="0">
                <a:latin typeface="Calibri" charset="0"/>
              </a:rPr>
              <a:t>. La </a:t>
            </a:r>
            <a:r>
              <a:rPr lang="es-ES" dirty="0">
                <a:latin typeface="Calibri" charset="0"/>
              </a:rPr>
              <a:t>exposición es un aspecto importante del riesgo.</a:t>
            </a:r>
          </a:p>
          <a:p>
            <a:pPr>
              <a:spcBef>
                <a:spcPct val="0"/>
              </a:spcBef>
            </a:pPr>
            <a:endParaRPr lang="es-ES" dirty="0">
              <a:latin typeface="Calibri" charset="0"/>
            </a:endParaRPr>
          </a:p>
          <a:p>
            <a:pPr>
              <a:spcBef>
                <a:spcPct val="0"/>
              </a:spcBef>
            </a:pPr>
            <a:r>
              <a:rPr lang="es-ES" dirty="0">
                <a:latin typeface="Calibri" charset="0"/>
              </a:rPr>
              <a:t>Este choque puede convertirse en un desastre, dependiendo de la exposición, de la magnitud de la amenaza, y de las capacidades disponibles para absorberlo frente a la situación de vulnerabilidades. </a:t>
            </a:r>
          </a:p>
          <a:p>
            <a:pPr>
              <a:spcBef>
                <a:spcPct val="0"/>
              </a:spcBef>
            </a:pPr>
            <a:endParaRPr lang="es-ES" dirty="0">
              <a:latin typeface="Calibri" charset="0"/>
            </a:endParaRPr>
          </a:p>
          <a:p>
            <a:pPr>
              <a:spcBef>
                <a:spcPct val="0"/>
              </a:spcBef>
            </a:pPr>
            <a:r>
              <a:rPr lang="es-ES" i="1" dirty="0">
                <a:latin typeface="Calibri" charset="0"/>
              </a:rPr>
              <a:t>Fuente: "OECD </a:t>
            </a:r>
            <a:r>
              <a:rPr lang="es-ES" i="1" dirty="0" err="1">
                <a:latin typeface="Calibri" charset="0"/>
              </a:rPr>
              <a:t>Guidelines</a:t>
            </a:r>
            <a:r>
              <a:rPr lang="es-ES" i="1" dirty="0">
                <a:latin typeface="Calibri" charset="0"/>
              </a:rPr>
              <a:t> </a:t>
            </a:r>
            <a:r>
              <a:rPr lang="es-ES" i="1" dirty="0" err="1">
                <a:latin typeface="Calibri" charset="0"/>
              </a:rPr>
              <a:t>on</a:t>
            </a:r>
            <a:r>
              <a:rPr lang="es-ES" i="1" dirty="0">
                <a:latin typeface="Calibri" charset="0"/>
              </a:rPr>
              <a:t> </a:t>
            </a:r>
            <a:r>
              <a:rPr lang="es-ES" i="1" dirty="0" err="1">
                <a:latin typeface="Calibri" charset="0"/>
              </a:rPr>
              <a:t>Resilience</a:t>
            </a:r>
            <a:r>
              <a:rPr lang="es-ES" i="1" dirty="0">
                <a:latin typeface="Calibri" charset="0"/>
              </a:rPr>
              <a:t> </a:t>
            </a:r>
            <a:r>
              <a:rPr lang="es-ES" i="1" dirty="0" err="1">
                <a:latin typeface="Calibri" charset="0"/>
              </a:rPr>
              <a:t>Systems</a:t>
            </a:r>
            <a:r>
              <a:rPr lang="es-ES" i="1" dirty="0">
                <a:latin typeface="Calibri" charset="0"/>
              </a:rPr>
              <a:t> </a:t>
            </a:r>
            <a:r>
              <a:rPr lang="es-ES" i="1" dirty="0" err="1">
                <a:latin typeface="Calibri" charset="0"/>
              </a:rPr>
              <a:t>Analysis</a:t>
            </a:r>
            <a:r>
              <a:rPr lang="es-ES" i="1" dirty="0">
                <a:latin typeface="Calibri" charset="0"/>
              </a:rPr>
              <a:t>" ("Directrices de la OCDE acerca del análisis de sistemas de </a:t>
            </a:r>
            <a:r>
              <a:rPr lang="es-ES" i="1" dirty="0" err="1">
                <a:latin typeface="Calibri" charset="0"/>
              </a:rPr>
              <a:t>resiliencia</a:t>
            </a:r>
            <a:r>
              <a:rPr lang="es-ES" i="1" dirty="0">
                <a:latin typeface="Calibri" charset="0"/>
              </a:rPr>
              <a:t>") </a:t>
            </a:r>
          </a:p>
          <a:p>
            <a:pPr>
              <a:spcBef>
                <a:spcPct val="0"/>
              </a:spcBef>
            </a:pPr>
            <a:endParaRPr lang="es-ES" dirty="0">
              <a:latin typeface="Calibri" charset="0"/>
            </a:endParaRPr>
          </a:p>
          <a:p>
            <a:pPr>
              <a:spcBef>
                <a:spcPct val="0"/>
              </a:spcBef>
            </a:pPr>
            <a:r>
              <a:rPr lang="es-ES" i="1" dirty="0">
                <a:latin typeface="Calibri" charset="0"/>
              </a:rPr>
              <a:t>Fuente: CADRI</a:t>
            </a:r>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253CC20F-5DE7-064F-9EA6-0D1DDC23F48E}" type="slidenum">
              <a:rPr lang="en-GB"/>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a:latin typeface="Calibri" charset="0"/>
              </a:rPr>
              <a:t>Mostrar la fórmula y preguntar si alguien en la sala puede explicar qué significa.</a:t>
            </a:r>
          </a:p>
          <a:p>
            <a:pPr>
              <a:spcBef>
                <a:spcPct val="0"/>
              </a:spcBef>
            </a:pPr>
            <a:endParaRPr lang="es-ES">
              <a:latin typeface="Calibri" charset="0"/>
            </a:endParaRPr>
          </a:p>
          <a:p>
            <a:pPr>
              <a:spcBef>
                <a:spcPct val="0"/>
              </a:spcBef>
            </a:pPr>
            <a:r>
              <a:rPr lang="es-ES">
                <a:latin typeface="Calibri" charset="0"/>
              </a:rPr>
              <a:t>Referirse a la imagen de abajo: cuál es la amenaza (sequía), cuáles son las capacidades (punto de abastecimiento de agua, utensilios, ganado para el transporte, recursos naturales, leña), cuáles son las vulnerabilidades (ausencia de medios de subsistencia alternativos, medios de subsistencia demasiado dependientes de la variabilidad del clima, etc.).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67030FF8-DE8E-FC47-97F3-AB5DF68B4E5F}" type="slidenum">
              <a:rPr lang="en-GB"/>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r>
              <a:rPr lang="es-ES">
                <a:latin typeface="Calibri" charset="0"/>
              </a:rPr>
              <a:t>Existen muchas definiciones de resiliencia, pero todas contienen los siguientes elementos:</a:t>
            </a:r>
          </a:p>
          <a:p>
            <a:pPr>
              <a:spcBef>
                <a:spcPct val="0"/>
              </a:spcBef>
            </a:pPr>
            <a:r>
              <a:rPr lang="es-ES">
                <a:latin typeface="Calibri" charset="0"/>
              </a:rPr>
              <a:t> </a:t>
            </a:r>
          </a:p>
          <a:p>
            <a:pPr>
              <a:spcBef>
                <a:spcPct val="0"/>
              </a:spcBef>
            </a:pPr>
            <a:r>
              <a:rPr lang="es-ES">
                <a:latin typeface="Calibri" charset="0"/>
              </a:rPr>
              <a:t>Cuando se habla de la resiliencia, siempre ha de ser preciso: </a:t>
            </a:r>
          </a:p>
          <a:p>
            <a:pPr>
              <a:spcBef>
                <a:spcPct val="0"/>
              </a:spcBef>
            </a:pPr>
            <a:endParaRPr lang="es-ES">
              <a:latin typeface="Calibri" charset="0"/>
            </a:endParaRPr>
          </a:p>
          <a:p>
            <a:pPr>
              <a:spcBef>
                <a:spcPct val="0"/>
              </a:spcBef>
              <a:buFontTx/>
              <a:buChar char="•"/>
            </a:pPr>
            <a:r>
              <a:rPr lang="es-ES">
                <a:latin typeface="Calibri" charset="0"/>
              </a:rPr>
              <a:t>¿De quién? ¿De un sistema? Sea un sistema de medios de subsistencia de un hogar, o un estado </a:t>
            </a:r>
          </a:p>
          <a:p>
            <a:pPr>
              <a:spcBef>
                <a:spcPct val="0"/>
              </a:spcBef>
              <a:buFontTx/>
              <a:buChar char="•"/>
            </a:pPr>
            <a:r>
              <a:rPr lang="es-ES">
                <a:latin typeface="Calibri" charset="0"/>
              </a:rPr>
              <a:t>¿Para hacer qué? Para absorber, para adaptar y transformar</a:t>
            </a:r>
          </a:p>
          <a:p>
            <a:pPr>
              <a:spcBef>
                <a:spcPct val="0"/>
              </a:spcBef>
              <a:buFontTx/>
              <a:buChar char="•"/>
            </a:pPr>
            <a:r>
              <a:rPr lang="es-ES">
                <a:latin typeface="Calibri" charset="0"/>
              </a:rPr>
              <a:t>¿Contra qué? Contra riesgos, choques y estrés</a:t>
            </a:r>
          </a:p>
          <a:p>
            <a:pPr>
              <a:spcBef>
                <a:spcPct val="0"/>
              </a:spcBef>
              <a:buFontTx/>
              <a:buChar char="•"/>
            </a:pPr>
            <a:r>
              <a:rPr lang="es-ES">
                <a:latin typeface="Calibri" charset="0"/>
              </a:rPr>
              <a:t>¿Cómo? De forma sostenible, de manera amplia e integral</a:t>
            </a: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CABA4EC2-C646-B846-B80C-1A70D0842DE5}" type="slidenum">
              <a:rPr lang="en-GB"/>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r>
              <a:rPr lang="es-ES" b="1" dirty="0">
                <a:latin typeface="Calibri" charset="0"/>
              </a:rPr>
              <a:t>Existen tres tipos de capacidades de fomento de la </a:t>
            </a:r>
            <a:r>
              <a:rPr lang="es-ES" b="1" dirty="0" err="1">
                <a:latin typeface="Calibri" charset="0"/>
              </a:rPr>
              <a:t>resiliencia</a:t>
            </a:r>
            <a:r>
              <a:rPr lang="es-ES" b="1" dirty="0">
                <a:latin typeface="Calibri" charset="0"/>
              </a:rPr>
              <a:t> </a:t>
            </a:r>
          </a:p>
          <a:p>
            <a:pPr>
              <a:spcBef>
                <a:spcPct val="0"/>
              </a:spcBef>
            </a:pPr>
            <a:endParaRPr lang="es-ES" dirty="0">
              <a:latin typeface="Calibri" charset="0"/>
            </a:endParaRPr>
          </a:p>
          <a:p>
            <a:pPr>
              <a:spcBef>
                <a:spcPct val="0"/>
              </a:spcBef>
            </a:pPr>
            <a:r>
              <a:rPr lang="es-ES" b="1" dirty="0">
                <a:latin typeface="Calibri" charset="0"/>
              </a:rPr>
              <a:t>Capacidad </a:t>
            </a:r>
            <a:r>
              <a:rPr lang="es-ES" b="1" dirty="0" err="1">
                <a:latin typeface="Calibri" charset="0"/>
              </a:rPr>
              <a:t>absortiva</a:t>
            </a:r>
            <a:r>
              <a:rPr lang="es-ES" b="1" dirty="0" smtClean="0">
                <a:latin typeface="Calibri" charset="0"/>
              </a:rPr>
              <a:t>:</a:t>
            </a:r>
            <a:r>
              <a:rPr lang="es-ES" dirty="0" smtClean="0">
                <a:latin typeface="Calibri" charset="0"/>
              </a:rPr>
              <a:t> Esta </a:t>
            </a:r>
            <a:r>
              <a:rPr lang="es-ES" dirty="0">
                <a:latin typeface="Calibri" charset="0"/>
              </a:rPr>
              <a:t>es la capacidad que tiene un boxeador de recibir un golpe. </a:t>
            </a:r>
            <a:r>
              <a:rPr lang="es-ES" i="1" dirty="0">
                <a:latin typeface="Calibri" charset="0"/>
              </a:rPr>
              <a:t>La habilidad de un sistema para prepararse, mitigar o prevenir los efectos de eventos negativos utilizando respuestas de afrontamiento </a:t>
            </a:r>
            <a:r>
              <a:rPr lang="es-ES" i="1" dirty="0" smtClean="0">
                <a:latin typeface="Calibri" charset="0"/>
              </a:rPr>
              <a:t>predeterminadas a </a:t>
            </a:r>
            <a:r>
              <a:rPr lang="es-ES" i="1" dirty="0">
                <a:latin typeface="Calibri" charset="0"/>
              </a:rPr>
              <a:t>fin de preservar y restablecer estructuras y funciones básicas esenciales.</a:t>
            </a:r>
            <a:r>
              <a:rPr lang="es-ES" dirty="0">
                <a:latin typeface="Calibri" charset="0"/>
              </a:rPr>
              <a:t> Esto también incluye mecanismos de afrontamiento utilizados durante periodos de choque. (Por ejemplo, una familia vende sus activos productivos, reduce su consumo de comida o pide prestado dinero a sus vecinos.)</a:t>
            </a:r>
          </a:p>
          <a:p>
            <a:pPr>
              <a:spcBef>
                <a:spcPct val="0"/>
              </a:spcBef>
            </a:pPr>
            <a:endParaRPr lang="es-ES" dirty="0">
              <a:latin typeface="Calibri" charset="0"/>
            </a:endParaRPr>
          </a:p>
          <a:p>
            <a:pPr>
              <a:spcBef>
                <a:spcPct val="0"/>
              </a:spcBef>
            </a:pPr>
            <a:r>
              <a:rPr lang="es-ES" b="1" dirty="0">
                <a:latin typeface="Calibri" charset="0"/>
              </a:rPr>
              <a:t>Capacidad adaptiva</a:t>
            </a:r>
            <a:r>
              <a:rPr lang="es-ES" b="1" dirty="0" smtClean="0">
                <a:latin typeface="Calibri" charset="0"/>
              </a:rPr>
              <a:t>:</a:t>
            </a:r>
            <a:r>
              <a:rPr lang="es-ES" dirty="0" smtClean="0">
                <a:latin typeface="Calibri" charset="0"/>
              </a:rPr>
              <a:t> Esta </a:t>
            </a:r>
            <a:r>
              <a:rPr lang="es-ES" dirty="0">
                <a:latin typeface="Calibri" charset="0"/>
              </a:rPr>
              <a:t>es la capacidad de un boxeador para emplear nuevas estrategias para poder recibir mejor golpes que llegan de nuevas direcciones. </a:t>
            </a:r>
            <a:r>
              <a:rPr lang="es-ES" i="1" dirty="0">
                <a:latin typeface="Calibri" charset="0"/>
              </a:rPr>
              <a:t>La habilidad de un sistema de ajustar, modificar o cambiar sus características y acciones para moderar daño potencial y futuro, y para aprovechar las oportunidades, todo a fin de continuar funcionando sin grandes cambios cualitativos de función o identidad estructural</a:t>
            </a:r>
            <a:r>
              <a:rPr lang="es-ES" i="1" dirty="0" smtClean="0">
                <a:latin typeface="Calibri" charset="0"/>
              </a:rPr>
              <a:t>. </a:t>
            </a:r>
            <a:r>
              <a:rPr lang="es-ES" dirty="0" smtClean="0">
                <a:latin typeface="Calibri" charset="0"/>
              </a:rPr>
              <a:t>(</a:t>
            </a:r>
            <a:r>
              <a:rPr lang="es-ES" dirty="0">
                <a:latin typeface="Calibri" charset="0"/>
              </a:rPr>
              <a:t>Una familia investiga la posibilidad de utilizar semillas resistentes a la sequía, o diversifica sus fuentes de ingresos.)</a:t>
            </a:r>
          </a:p>
          <a:p>
            <a:pPr>
              <a:spcBef>
                <a:spcPct val="0"/>
              </a:spcBef>
            </a:pPr>
            <a:endParaRPr lang="es-ES" dirty="0">
              <a:latin typeface="Calibri" charset="0"/>
            </a:endParaRPr>
          </a:p>
          <a:p>
            <a:pPr>
              <a:spcBef>
                <a:spcPct val="0"/>
              </a:spcBef>
            </a:pPr>
            <a:r>
              <a:rPr lang="es-ES" b="1" dirty="0">
                <a:latin typeface="Calibri" charset="0"/>
              </a:rPr>
              <a:t>Capacidad transformativa</a:t>
            </a:r>
            <a:r>
              <a:rPr lang="es-ES" b="1" dirty="0" smtClean="0">
                <a:latin typeface="Calibri" charset="0"/>
              </a:rPr>
              <a:t>:</a:t>
            </a:r>
            <a:r>
              <a:rPr lang="es-ES" dirty="0" smtClean="0">
                <a:latin typeface="Calibri" charset="0"/>
              </a:rPr>
              <a:t> Esta </a:t>
            </a:r>
            <a:r>
              <a:rPr lang="es-ES" dirty="0">
                <a:latin typeface="Calibri" charset="0"/>
              </a:rPr>
              <a:t>es la capacidad de un boxeador de cambiar de forma sustancial su peso, sus estrategias y su estilo de boxeo para recibir grandes golpes que llegan de diferentes direcciones</a:t>
            </a:r>
            <a:r>
              <a:rPr lang="es-ES" dirty="0" smtClean="0">
                <a:latin typeface="Calibri" charset="0"/>
              </a:rPr>
              <a:t>. </a:t>
            </a:r>
            <a:r>
              <a:rPr lang="es-ES" i="1" dirty="0" smtClean="0">
                <a:latin typeface="Calibri" charset="0"/>
              </a:rPr>
              <a:t>La </a:t>
            </a:r>
            <a:r>
              <a:rPr lang="es-ES" i="1" dirty="0">
                <a:latin typeface="Calibri" charset="0"/>
              </a:rPr>
              <a:t>habilidad de crear un sistema fundamentalmente nuevo en situaciones en las que las estructuras ecológicas, económicas o sociales hacen que el sistema existente sea insostenible. (Las mujeres se benefician de derechos de propiedad de terrenos y de herencias; los niños tienen acceso a una educación avanzada, lo cual lleva a medios de subsistencia radicalmente diferentes.) </a:t>
            </a:r>
            <a:endParaRPr lang="es-ES" dirty="0">
              <a:latin typeface="Calibri" charset="0"/>
            </a:endParaRPr>
          </a:p>
          <a:p>
            <a:pPr>
              <a:spcBef>
                <a:spcPct val="0"/>
              </a:spcBef>
            </a:pPr>
            <a:r>
              <a:rPr lang="es-ES" dirty="0">
                <a:latin typeface="Calibri" charset="0"/>
              </a:rPr>
              <a:t> </a:t>
            </a:r>
          </a:p>
          <a:p>
            <a:pPr>
              <a:spcBef>
                <a:spcPct val="0"/>
              </a:spcBef>
            </a:pPr>
            <a:r>
              <a:rPr lang="es-ES" b="1" dirty="0">
                <a:latin typeface="Calibri" charset="0"/>
              </a:rPr>
              <a:t>Las implicaciones de cambiar de una capacidad </a:t>
            </a:r>
            <a:r>
              <a:rPr lang="es-ES" b="1" dirty="0" err="1">
                <a:latin typeface="Calibri" charset="0"/>
              </a:rPr>
              <a:t>absortiva</a:t>
            </a:r>
            <a:r>
              <a:rPr lang="es-ES" b="1" dirty="0">
                <a:latin typeface="Calibri" charset="0"/>
              </a:rPr>
              <a:t> a una capacidad transformativa:</a:t>
            </a:r>
            <a:endParaRPr lang="es-ES" dirty="0">
              <a:latin typeface="Calibri" charset="0"/>
            </a:endParaRPr>
          </a:p>
          <a:p>
            <a:pPr>
              <a:spcBef>
                <a:spcPct val="0"/>
              </a:spcBef>
              <a:buFont typeface="Calibri" charset="0"/>
              <a:buAutoNum type="arabicPeriod"/>
            </a:pPr>
            <a:r>
              <a:rPr lang="es-ES" dirty="0">
                <a:latin typeface="Calibri" charset="0"/>
              </a:rPr>
              <a:t>Mientras que las capacidades </a:t>
            </a:r>
            <a:r>
              <a:rPr lang="es-ES" dirty="0" err="1">
                <a:latin typeface="Calibri" charset="0"/>
              </a:rPr>
              <a:t>absortivas</a:t>
            </a:r>
            <a:r>
              <a:rPr lang="es-ES" dirty="0">
                <a:latin typeface="Calibri" charset="0"/>
              </a:rPr>
              <a:t> se centran en estabilizar un sistema en su estado actual, la capacidad transformativa se centra en cambiarlo, lo cual a menudo significa un marco temporal diferente (puede empezar al mismo tiempo, pero tarda más tiempo conseguir un impacto y un cambio sistémico). </a:t>
            </a:r>
          </a:p>
          <a:p>
            <a:pPr>
              <a:spcBef>
                <a:spcPct val="0"/>
              </a:spcBef>
              <a:buFont typeface="Calibri" charset="0"/>
              <a:buAutoNum type="arabicPeriod"/>
            </a:pPr>
            <a:r>
              <a:rPr lang="es-ES" dirty="0">
                <a:latin typeface="Calibri" charset="0"/>
              </a:rPr>
              <a:t>Mientras que apoyar la capacidad </a:t>
            </a:r>
            <a:r>
              <a:rPr lang="es-ES" dirty="0" err="1">
                <a:latin typeface="Calibri" charset="0"/>
              </a:rPr>
              <a:t>absortiva</a:t>
            </a:r>
            <a:r>
              <a:rPr lang="es-ES" dirty="0">
                <a:latin typeface="Calibri" charset="0"/>
              </a:rPr>
              <a:t> no es un problema político, los sistemas transformativos a menudo se encuentran con resistencia política</a:t>
            </a:r>
            <a:r>
              <a:rPr lang="es-ES" dirty="0" smtClean="0">
                <a:latin typeface="Calibri" charset="0"/>
              </a:rPr>
              <a:t>. La </a:t>
            </a:r>
            <a:r>
              <a:rPr lang="es-ES" dirty="0">
                <a:latin typeface="Calibri" charset="0"/>
              </a:rPr>
              <a:t>transformación necesita mayor inversión y más compromiso a largo plazo. </a:t>
            </a:r>
          </a:p>
          <a:p>
            <a:pPr>
              <a:spcBef>
                <a:spcPct val="0"/>
              </a:spcBef>
            </a:pPr>
            <a:r>
              <a:rPr lang="es-ES" dirty="0">
                <a:latin typeface="Calibri" charset="0"/>
              </a:rPr>
              <a:t> </a:t>
            </a:r>
          </a:p>
          <a:p>
            <a:pPr>
              <a:spcBef>
                <a:spcPct val="0"/>
              </a:spcBef>
            </a:pPr>
            <a:r>
              <a:rPr lang="es-ES" dirty="0">
                <a:latin typeface="Calibri" charset="0"/>
              </a:rPr>
              <a:t>A menudo, pueden utilizarse las tres capacidades a </a:t>
            </a:r>
            <a:r>
              <a:rPr lang="es-ES" dirty="0" smtClean="0">
                <a:latin typeface="Calibri" charset="0"/>
              </a:rPr>
              <a:t>la vez</a:t>
            </a:r>
            <a:r>
              <a:rPr lang="es-ES" dirty="0">
                <a:latin typeface="Calibri" charset="0"/>
              </a:rPr>
              <a:t>: </a:t>
            </a:r>
          </a:p>
          <a:p>
            <a:pPr>
              <a:spcBef>
                <a:spcPct val="0"/>
              </a:spcBef>
            </a:pPr>
            <a:r>
              <a:rPr lang="es-ES" dirty="0">
                <a:latin typeface="Calibri" charset="0"/>
              </a:rPr>
              <a:t> </a:t>
            </a:r>
          </a:p>
          <a:p>
            <a:pPr>
              <a:spcBef>
                <a:spcPct val="0"/>
              </a:spcBef>
            </a:pPr>
            <a:r>
              <a:rPr lang="es-ES" dirty="0">
                <a:latin typeface="Calibri" charset="0"/>
              </a:rPr>
              <a:t>Por ejemplo, una comunidad costera de Bangladesh puede utilizar su </a:t>
            </a:r>
            <a:r>
              <a:rPr lang="es-ES" b="1" dirty="0">
                <a:latin typeface="Calibri" charset="0"/>
              </a:rPr>
              <a:t>capacidad </a:t>
            </a:r>
            <a:r>
              <a:rPr lang="es-ES" b="1" dirty="0" err="1">
                <a:latin typeface="Calibri" charset="0"/>
              </a:rPr>
              <a:t>absortiva</a:t>
            </a:r>
            <a:r>
              <a:rPr lang="es-ES" b="1" dirty="0">
                <a:latin typeface="Calibri" charset="0"/>
              </a:rPr>
              <a:t> </a:t>
            </a:r>
            <a:r>
              <a:rPr lang="es-ES" dirty="0">
                <a:latin typeface="Calibri" charset="0"/>
              </a:rPr>
              <a:t>para proteger sus recursos contra las inundaciones anuales, dadas sus destrezas tradicionales en la gestión de éstas; puede usar sus </a:t>
            </a:r>
            <a:r>
              <a:rPr lang="es-ES" b="1" dirty="0">
                <a:latin typeface="Calibri" charset="0"/>
              </a:rPr>
              <a:t>destrezas adaptivas </a:t>
            </a:r>
            <a:r>
              <a:rPr lang="es-ES" dirty="0">
                <a:latin typeface="Calibri" charset="0"/>
              </a:rPr>
              <a:t>para cambiar cómo cultivan cosechas y acumulan agua potable que contrarresta el impacto progresivo de la salinidad causado por el crecimiento del nivel del mar asociado con el cambio climático; y puede </a:t>
            </a:r>
            <a:r>
              <a:rPr lang="es-ES" b="1" dirty="0">
                <a:latin typeface="Calibri" charset="0"/>
              </a:rPr>
              <a:t>transformar </a:t>
            </a:r>
            <a:r>
              <a:rPr lang="es-ES" dirty="0">
                <a:latin typeface="Calibri" charset="0"/>
              </a:rPr>
              <a:t>la forma en que gestiona sus ingresos mediante un cambio de sus actitudes básicas en cuanto al papel y la asociación de diferentes grupos comunitarios, y el papel de las mujeres en la explotación de los recursos naturales.</a:t>
            </a:r>
          </a:p>
          <a:p>
            <a:pPr>
              <a:spcBef>
                <a:spcPct val="0"/>
              </a:spcBef>
            </a:pPr>
            <a:endParaRPr lang="es-ES" dirty="0">
              <a:latin typeface="Calibri" charset="0"/>
            </a:endParaRPr>
          </a:p>
          <a:p>
            <a:pPr>
              <a:spcBef>
                <a:spcPct val="0"/>
              </a:spcBef>
            </a:pPr>
            <a:r>
              <a:rPr lang="es-ES" i="1" dirty="0">
                <a:latin typeface="Calibri" charset="0"/>
              </a:rPr>
              <a:t>Fuente: "OECD </a:t>
            </a:r>
            <a:r>
              <a:rPr lang="es-ES" i="1" dirty="0" err="1">
                <a:latin typeface="Calibri" charset="0"/>
              </a:rPr>
              <a:t>Guidelines</a:t>
            </a:r>
            <a:r>
              <a:rPr lang="es-ES" i="1" dirty="0">
                <a:latin typeface="Calibri" charset="0"/>
              </a:rPr>
              <a:t> </a:t>
            </a:r>
            <a:r>
              <a:rPr lang="es-ES" i="1" dirty="0" err="1">
                <a:latin typeface="Calibri" charset="0"/>
              </a:rPr>
              <a:t>on</a:t>
            </a:r>
            <a:r>
              <a:rPr lang="es-ES" i="1" dirty="0">
                <a:latin typeface="Calibri" charset="0"/>
              </a:rPr>
              <a:t> </a:t>
            </a:r>
            <a:r>
              <a:rPr lang="es-ES" i="1" dirty="0" err="1">
                <a:latin typeface="Calibri" charset="0"/>
              </a:rPr>
              <a:t>Resilience</a:t>
            </a:r>
            <a:r>
              <a:rPr lang="es-ES" i="1" dirty="0">
                <a:latin typeface="Calibri" charset="0"/>
              </a:rPr>
              <a:t> </a:t>
            </a:r>
            <a:r>
              <a:rPr lang="es-ES" i="1" dirty="0" err="1">
                <a:latin typeface="Calibri" charset="0"/>
              </a:rPr>
              <a:t>Systems</a:t>
            </a:r>
            <a:r>
              <a:rPr lang="es-ES" i="1" dirty="0">
                <a:latin typeface="Calibri" charset="0"/>
              </a:rPr>
              <a:t> </a:t>
            </a:r>
            <a:r>
              <a:rPr lang="es-ES" i="1" dirty="0" err="1">
                <a:latin typeface="Calibri" charset="0"/>
              </a:rPr>
              <a:t>Analysis</a:t>
            </a:r>
            <a:r>
              <a:rPr lang="es-ES" i="1" dirty="0">
                <a:latin typeface="Calibri" charset="0"/>
              </a:rPr>
              <a:t>" ("Directrices la OCDE acerca del análisis de sistemas de </a:t>
            </a:r>
            <a:r>
              <a:rPr lang="es-ES" i="1" dirty="0" err="1">
                <a:latin typeface="Calibri" charset="0"/>
              </a:rPr>
              <a:t>resiliencia</a:t>
            </a:r>
            <a:r>
              <a:rPr lang="es-ES" i="1" dirty="0">
                <a:latin typeface="Calibri" charset="0"/>
              </a:rPr>
              <a:t>") </a:t>
            </a:r>
            <a:endParaRPr lang="es-ES" dirty="0">
              <a:latin typeface="Calibri" charset="0"/>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B58BFD22-CA7F-374C-BDFD-55B6AA05523B}" type="slidenum">
              <a:rPr lang="en-GB"/>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dirty="0">
                <a:latin typeface="Calibri" charset="0"/>
              </a:rPr>
              <a:t>Preparación del facilitador:</a:t>
            </a:r>
          </a:p>
          <a:p>
            <a:pPr>
              <a:spcBef>
                <a:spcPct val="0"/>
              </a:spcBef>
            </a:pPr>
            <a:r>
              <a:rPr lang="es-ES" dirty="0">
                <a:latin typeface="Calibri" charset="0"/>
              </a:rPr>
              <a:t>Necesitará disponer de dos copias del impreso 'Definiciones' por mesa</a:t>
            </a:r>
          </a:p>
          <a:p>
            <a:pPr>
              <a:spcBef>
                <a:spcPct val="0"/>
              </a:spcBef>
            </a:pPr>
            <a:r>
              <a:rPr lang="es-ES" dirty="0">
                <a:latin typeface="Calibri" charset="0"/>
              </a:rPr>
              <a:t>Quedará una copia en hoja A4, que se distribuirá al grupo más tarde para evaluar si consiguieron gestionar bien el ejercicio. </a:t>
            </a:r>
          </a:p>
          <a:p>
            <a:pPr>
              <a:spcBef>
                <a:spcPct val="0"/>
              </a:spcBef>
            </a:pPr>
            <a:r>
              <a:rPr lang="es-ES" dirty="0">
                <a:latin typeface="Calibri" charset="0"/>
              </a:rPr>
              <a:t>La otra copia debe recortarse y cada término debe separarse de su definición</a:t>
            </a:r>
            <a:r>
              <a:rPr lang="es-ES" dirty="0" smtClean="0">
                <a:latin typeface="Calibri" charset="0"/>
              </a:rPr>
              <a:t>. </a:t>
            </a:r>
            <a:endParaRPr lang="es-ES" dirty="0">
              <a:latin typeface="Calibri" charset="0"/>
            </a:endParaRPr>
          </a:p>
          <a:p>
            <a:pPr>
              <a:spcBef>
                <a:spcPct val="0"/>
              </a:spcBef>
            </a:pPr>
            <a:r>
              <a:rPr lang="es-ES" dirty="0">
                <a:latin typeface="Calibri" charset="0"/>
              </a:rPr>
              <a:t>Ponga todos los papeles recortados en un sobre y escriba sobre él el número del grupo</a:t>
            </a:r>
            <a:r>
              <a:rPr lang="es-ES" dirty="0" smtClean="0">
                <a:latin typeface="Calibri" charset="0"/>
              </a:rPr>
              <a:t>. </a:t>
            </a:r>
            <a:endParaRPr lang="es-ES" dirty="0">
              <a:latin typeface="Calibri" charset="0"/>
            </a:endParaRPr>
          </a:p>
          <a:p>
            <a:pPr>
              <a:spcBef>
                <a:spcPct val="0"/>
              </a:spcBef>
            </a:pPr>
            <a:r>
              <a:rPr lang="es-ES" dirty="0">
                <a:latin typeface="Calibri" charset="0"/>
              </a:rPr>
              <a:t>Distribuya un sobre a cada grupo, junto con un </a:t>
            </a:r>
            <a:r>
              <a:rPr lang="es-ES" dirty="0" err="1">
                <a:latin typeface="Calibri" charset="0"/>
              </a:rPr>
              <a:t>rotafolio</a:t>
            </a:r>
            <a:r>
              <a:rPr lang="es-ES" dirty="0">
                <a:latin typeface="Calibri" charset="0"/>
              </a:rPr>
              <a:t> en blanco y una barra de pegamento. </a:t>
            </a:r>
          </a:p>
          <a:p>
            <a:pPr>
              <a:spcBef>
                <a:spcPct val="0"/>
              </a:spcBef>
            </a:pPr>
            <a:r>
              <a:rPr lang="es-ES" dirty="0">
                <a:latin typeface="Calibri" charset="0"/>
              </a:rPr>
              <a:t>Cuando todos los grupos hayan terminado de pegar los trozos de papel en el </a:t>
            </a:r>
            <a:r>
              <a:rPr lang="es-ES" dirty="0" err="1">
                <a:latin typeface="Calibri" charset="0"/>
              </a:rPr>
              <a:t>rotafolio</a:t>
            </a:r>
            <a:r>
              <a:rPr lang="es-ES" dirty="0">
                <a:latin typeface="Calibri" charset="0"/>
              </a:rPr>
              <a:t>, entrégueles las hojas A4 con las definiciones correctas</a:t>
            </a:r>
            <a:r>
              <a:rPr lang="es-ES" dirty="0" smtClean="0">
                <a:latin typeface="Calibri" charset="0"/>
              </a:rPr>
              <a:t>. Deje </a:t>
            </a:r>
            <a:r>
              <a:rPr lang="es-ES" dirty="0">
                <a:latin typeface="Calibri" charset="0"/>
              </a:rPr>
              <a:t>que los participantes lo corrijan ellos mismos.</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47D96EA5-CF25-EF43-BDBA-F55A493A8B6D}" type="slidenum">
              <a:rPr lang="en-GB"/>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a:latin typeface="Calibri" charset="0"/>
              </a:rPr>
              <a:t>Para fortalecer la resiliencia, necesita una gestión efectiva de los riesgos y las crisis. </a:t>
            </a:r>
          </a:p>
          <a:p>
            <a:pPr>
              <a:spcBef>
                <a:spcPct val="0"/>
              </a:spcBef>
            </a:pPr>
            <a:r>
              <a:rPr lang="es-ES">
                <a:latin typeface="Calibri" charset="0"/>
              </a:rPr>
              <a:t>Explicar que el Manual Esfera proporciona orientación para los diferentes pasos del ciclo de gestión de los riesgos y de las crisis, y que los participantes lo investigarán en el siguiente ejercicio. </a:t>
            </a:r>
          </a:p>
          <a:p>
            <a:pPr>
              <a:spcBef>
                <a:spcPct val="0"/>
              </a:spcBef>
            </a:pPr>
            <a:endParaRPr lang="es-ES">
              <a:latin typeface="Calibri" charset="0"/>
            </a:endParaRPr>
          </a:p>
          <a:p>
            <a:pPr>
              <a:spcBef>
                <a:spcPct val="0"/>
              </a:spcBef>
            </a:pPr>
            <a:r>
              <a:rPr lang="es-ES" i="1">
                <a:latin typeface="Calibri" charset="0"/>
              </a:rPr>
              <a:t>Fuente del gráfico: www.fao.org/docrep/008/y5744e/y5744e04.htm</a:t>
            </a: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4179F65D-68E4-E147-811F-3B670C9AB362}" type="slidenum">
              <a:rPr lang="en-GB"/>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r>
              <a:rPr lang="es-ES">
                <a:latin typeface="Calibri" charset="0"/>
              </a:rPr>
              <a:t>Escriba en tarjetas de colores:</a:t>
            </a:r>
          </a:p>
          <a:p>
            <a:pPr>
              <a:spcBef>
                <a:spcPct val="0"/>
              </a:spcBef>
              <a:buFontTx/>
              <a:buChar char="•"/>
            </a:pPr>
            <a:r>
              <a:rPr lang="es-ES">
                <a:latin typeface="Calibri" charset="0"/>
              </a:rPr>
              <a:t>Mitigación y prevención</a:t>
            </a:r>
          </a:p>
          <a:p>
            <a:pPr>
              <a:spcBef>
                <a:spcPct val="0"/>
              </a:spcBef>
              <a:buFontTx/>
              <a:buChar char="•"/>
            </a:pPr>
            <a:r>
              <a:rPr lang="es-ES">
                <a:latin typeface="Calibri" charset="0"/>
              </a:rPr>
              <a:t>Preparación</a:t>
            </a:r>
          </a:p>
          <a:p>
            <a:pPr>
              <a:spcBef>
                <a:spcPct val="0"/>
              </a:spcBef>
              <a:buFontTx/>
              <a:buChar char="•"/>
            </a:pPr>
            <a:r>
              <a:rPr lang="es-ES">
                <a:latin typeface="Calibri" charset="0"/>
              </a:rPr>
              <a:t>Predicción y alerta temprana</a:t>
            </a:r>
          </a:p>
          <a:p>
            <a:pPr>
              <a:spcBef>
                <a:spcPct val="0"/>
              </a:spcBef>
              <a:buFontTx/>
              <a:buChar char="•"/>
            </a:pPr>
            <a:r>
              <a:rPr lang="es-ES">
                <a:latin typeface="Calibri" charset="0"/>
              </a:rPr>
              <a:t>Evaluación del impacto</a:t>
            </a:r>
          </a:p>
          <a:p>
            <a:pPr>
              <a:spcBef>
                <a:spcPct val="0"/>
              </a:spcBef>
              <a:buFontTx/>
              <a:buChar char="•"/>
            </a:pPr>
            <a:r>
              <a:rPr lang="es-ES">
                <a:latin typeface="Calibri" charset="0"/>
              </a:rPr>
              <a:t>Respuesta</a:t>
            </a:r>
          </a:p>
          <a:p>
            <a:pPr>
              <a:spcBef>
                <a:spcPct val="0"/>
              </a:spcBef>
              <a:buFontTx/>
              <a:buChar char="•"/>
            </a:pPr>
            <a:r>
              <a:rPr lang="es-ES">
                <a:latin typeface="Calibri" charset="0"/>
              </a:rPr>
              <a:t>Recuperación y reconstrucción</a:t>
            </a:r>
          </a:p>
          <a:p>
            <a:pPr>
              <a:spcBef>
                <a:spcPct val="0"/>
              </a:spcBef>
            </a:pPr>
            <a:r>
              <a:rPr lang="es-ES">
                <a:latin typeface="Calibri" charset="0"/>
              </a:rPr>
              <a:t> </a:t>
            </a:r>
          </a:p>
          <a:p>
            <a:pPr>
              <a:spcBef>
                <a:spcPct val="0"/>
              </a:spcBef>
            </a:pPr>
            <a:r>
              <a:rPr lang="es-ES">
                <a:latin typeface="Calibri" charset="0"/>
              </a:rPr>
              <a:t>Durante el ejercicio, vaya de grupo en grupo y asegúrese de que los participantes no se centren en detalles, si no que entiendan la visión de conjunto. Por ejemplo, existen muchos capítulos y párrafos que tratan sobre las respuestas, así que los participantes podrían destacar los títulos de los capítulos y proporcionar un ejemplo de una norma esencial vinculada a la respuesta.</a:t>
            </a:r>
          </a:p>
          <a:p>
            <a:pPr>
              <a:spcBef>
                <a:spcPct val="0"/>
              </a:spcBef>
            </a:pPr>
            <a:r>
              <a:rPr lang="es-ES">
                <a:latin typeface="Calibri" charset="0"/>
              </a:rPr>
              <a:t> </a:t>
            </a:r>
          </a:p>
          <a:p>
            <a:pPr>
              <a:spcBef>
                <a:spcPct val="0"/>
              </a:spcBef>
            </a:pPr>
            <a:r>
              <a:rPr lang="es-ES">
                <a:latin typeface="Calibri" charset="0"/>
              </a:rPr>
              <a:t>Análisis: poner el cronómetro y deje que los participantes realicen presentaciones de 3’ por paso.</a:t>
            </a:r>
          </a:p>
          <a:p>
            <a:pPr>
              <a:spcBef>
                <a:spcPct val="0"/>
              </a:spcBef>
            </a:pPr>
            <a:endParaRPr lang="es-ES">
              <a:latin typeface="Calibri" charset="0"/>
            </a:endParaRPr>
          </a:p>
          <a:p>
            <a:pPr>
              <a:spcBef>
                <a:spcPct val="0"/>
              </a:spcBef>
            </a:pPr>
            <a:r>
              <a:rPr lang="es-ES">
                <a:latin typeface="Calibri" charset="0"/>
              </a:rPr>
              <a:t>Al final, preguntar a los participantes qué opinan sobre la forma en que Esfera puede ser de ayuda para apoyar la reducción/gestión del riesgo de desastre y resiliencia. Las presentaciones de grupo seguramente mostrarán que Esfera se centra más en algunas partes del ciclo de gestión de riesgos y crisis que en otros; es decir, mientras existe mucho contenido acerca de las respuestas, existe mucho menos contenido acerca de la recuperación (puede establecer un vínculo con la Normas mínimas para la recuperación económica, MERS, normas complementarias al Manual Esfera) o acerca de la mitigación. Sin embargo, es importante subrayar que Esfera considera todas estas fases, e incluye orientación acerca de cada una de ellas: la fase de respuesta a secas no es suficiente para apoyar los principios clave que soportan la Carta Humanitaria.</a:t>
            </a: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EBEF180F-CA2F-CC4B-B1E7-F337AE3DA87A}" type="slidenum">
              <a:rPr lang="en-GB"/>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5" descr="bottom-curv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56263"/>
            <a:ext cx="91440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9429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4" name="Picture 5" descr="bottom-curve-fad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48375"/>
            <a:ext cx="91440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1030288"/>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0"/>
            <a:ext cx="8229600" cy="1081760"/>
          </a:xfrm>
        </p:spPr>
        <p:txBody>
          <a:bodyPr>
            <a:noAutofit/>
          </a:bodyPr>
          <a:lstStyle>
            <a:lvl1pPr>
              <a:defRPr sz="2800"/>
            </a:lvl1pPr>
          </a:lstStyle>
          <a:p>
            <a:r>
              <a:rPr lang="es-ES" noProof="0" smtClean="0"/>
              <a:t>Click to edit Master title style</a:t>
            </a:r>
            <a:endParaRPr lang="es-ES" noProof="0"/>
          </a:p>
        </p:txBody>
      </p:sp>
      <p:sp>
        <p:nvSpPr>
          <p:cNvPr id="8" name="Text Placeholder 2"/>
          <p:cNvSpPr>
            <a:spLocks noGrp="1"/>
          </p:cNvSpPr>
          <p:nvPr>
            <p:ph idx="1"/>
          </p:nvPr>
        </p:nvSpPr>
        <p:spPr>
          <a:xfrm>
            <a:off x="457200" y="1340442"/>
            <a:ext cx="8229600" cy="4785722"/>
          </a:xfrm>
          <a:prstGeom prst="rect">
            <a:avLst/>
          </a:prstGeom>
        </p:spPr>
        <p:txBody>
          <a:bodyPr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s-ES" noProof="0" smtClean="0"/>
              <a:t>Click to edit Master text styles</a:t>
            </a:r>
          </a:p>
          <a:p>
            <a:pPr lvl="1"/>
            <a:r>
              <a:rPr lang="es-ES" noProof="0" smtClean="0"/>
              <a:t>Second level</a:t>
            </a:r>
          </a:p>
          <a:p>
            <a:pPr lvl="2"/>
            <a:r>
              <a:rPr lang="es-ES" noProof="0" smtClean="0"/>
              <a:t>Third level</a:t>
            </a:r>
            <a:endParaRPr lang="es-ES" noProof="0" smtClean="0"/>
          </a:p>
        </p:txBody>
      </p:sp>
      <p:sp>
        <p:nvSpPr>
          <p:cNvPr id="6" name="Footer Placeholder 4"/>
          <p:cNvSpPr>
            <a:spLocks noGrp="1"/>
          </p:cNvSpPr>
          <p:nvPr>
            <p:ph type="ftr" sz="quarter" idx="10"/>
          </p:nvPr>
        </p:nvSpPr>
        <p:spPr>
          <a:xfrm>
            <a:off x="457200" y="6380163"/>
            <a:ext cx="6072188" cy="365125"/>
          </a:xfrm>
        </p:spPr>
        <p:txBody>
          <a:bodyPr/>
          <a:lstStyle>
            <a:lvl1pPr>
              <a:defRPr>
                <a:solidFill>
                  <a:schemeClr val="bg1"/>
                </a:solidFill>
              </a:defRPr>
            </a:lvl1pPr>
          </a:lstStyle>
          <a:p>
            <a:r>
              <a:rPr lang="es-ES" noProof="0" smtClean="0"/>
              <a:t>Módulo B3 – Esfera, Reducción/gestión del riesgo de desastre y resiliencia</a:t>
            </a:r>
            <a:br>
              <a:rPr lang="es-ES" noProof="0" smtClean="0"/>
            </a:br>
            <a:r>
              <a:rPr lang="es-ES" noProof="0" smtClean="0"/>
              <a:t>Paquete de capacitación Esfera 2015</a:t>
            </a:r>
            <a:endParaRPr lang="es-ES" noProof="0"/>
          </a:p>
        </p:txBody>
      </p:sp>
    </p:spTree>
    <p:extLst>
      <p:ext uri="{BB962C8B-B14F-4D97-AF65-F5344CB8AC3E}">
        <p14:creationId xmlns:p14="http://schemas.microsoft.com/office/powerpoint/2010/main" val="303118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4" name="Picture 5" descr="meeting shutterstock_23028101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00688" y="3429000"/>
            <a:ext cx="3644900"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bottom-curve-fad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48375"/>
            <a:ext cx="91440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userDrawn="1"/>
        </p:nvCxnSpPr>
        <p:spPr>
          <a:xfrm>
            <a:off x="0" y="1030288"/>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0"/>
            <a:ext cx="8229600" cy="1081760"/>
          </a:xfrm>
        </p:spPr>
        <p:txBody>
          <a:bodyPr/>
          <a:lstStyle>
            <a:lvl1pPr>
              <a:defRPr sz="2800">
                <a:solidFill>
                  <a:schemeClr val="accent1"/>
                </a:solidFill>
              </a:defRPr>
            </a:lvl1pPr>
          </a:lstStyle>
          <a:p>
            <a:r>
              <a:rPr lang="es-ES" smtClean="0"/>
              <a:t>Click to edit Master title style</a:t>
            </a:r>
            <a:endParaRPr lang="es-ES" dirty="0"/>
          </a:p>
        </p:txBody>
      </p:sp>
      <p:sp>
        <p:nvSpPr>
          <p:cNvPr id="8" name="Text Placeholder 2"/>
          <p:cNvSpPr>
            <a:spLocks noGrp="1"/>
          </p:cNvSpPr>
          <p:nvPr>
            <p:ph idx="1"/>
          </p:nvPr>
        </p:nvSpPr>
        <p:spPr>
          <a:xfrm>
            <a:off x="457200" y="1340442"/>
            <a:ext cx="8229600" cy="4785722"/>
          </a:xfrm>
          <a:prstGeom prst="rect">
            <a:avLst/>
          </a:prstGeom>
        </p:spPr>
        <p:txBody>
          <a:bodyPr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s-ES" smtClean="0"/>
              <a:t>Click to edit Master text styles</a:t>
            </a:r>
          </a:p>
          <a:p>
            <a:pPr lvl="1"/>
            <a:r>
              <a:rPr lang="es-ES" smtClean="0"/>
              <a:t>Second level</a:t>
            </a:r>
          </a:p>
          <a:p>
            <a:pPr lvl="2"/>
            <a:r>
              <a:rPr lang="es-ES" smtClean="0"/>
              <a:t>Third </a:t>
            </a:r>
            <a:r>
              <a:rPr lang="es-ES" noProof="0" smtClean="0"/>
              <a:t>level</a:t>
            </a:r>
            <a:endParaRPr lang="es-ES" noProof="0" dirty="0" smtClean="0"/>
          </a:p>
        </p:txBody>
      </p:sp>
      <p:sp>
        <p:nvSpPr>
          <p:cNvPr id="7" name="Footer Placeholder 4"/>
          <p:cNvSpPr>
            <a:spLocks noGrp="1"/>
          </p:cNvSpPr>
          <p:nvPr>
            <p:ph type="ftr" sz="quarter" idx="10"/>
          </p:nvPr>
        </p:nvSpPr>
        <p:spPr>
          <a:xfrm>
            <a:off x="457200" y="6380163"/>
            <a:ext cx="6072188" cy="365125"/>
          </a:xfrm>
        </p:spPr>
        <p:txBody>
          <a:bodyPr/>
          <a:lstStyle>
            <a:lvl1pPr>
              <a:defRPr>
                <a:solidFill>
                  <a:schemeClr val="bg1"/>
                </a:solidFill>
              </a:defRPr>
            </a:lvl1pPr>
          </a:lstStyle>
          <a:p>
            <a:r>
              <a:rPr lang="es-ES" noProof="0" smtClean="0"/>
              <a:t>Módulo B3 – Esfera, Reducción/gestión del riesgo de desastre y resiliencia</a:t>
            </a:r>
            <a:br>
              <a:rPr lang="es-ES" noProof="0" smtClean="0"/>
            </a:br>
            <a:r>
              <a:rPr lang="es-ES" noProof="0" smtClean="0"/>
              <a:t>Paquete de capacitación Esfera 2015</a:t>
            </a:r>
            <a:endParaRPr lang="es-ES" noProof="0"/>
          </a:p>
        </p:txBody>
      </p:sp>
    </p:spTree>
    <p:extLst>
      <p:ext uri="{BB962C8B-B14F-4D97-AF65-F5344CB8AC3E}">
        <p14:creationId xmlns:p14="http://schemas.microsoft.com/office/powerpoint/2010/main" val="8147181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36000" rIns="72000" bIns="36000" numCol="1" anchor="ctr" anchorCtr="0" compatLnSpc="1">
            <a:prstTxWarp prst="textNoShape">
              <a:avLst/>
            </a:prstTxWarp>
          </a:bodyPr>
          <a:lstStyle/>
          <a:p>
            <a:pPr lvl="0"/>
            <a:r>
              <a:rPr lang="es-ES" noProof="0" smtClean="0"/>
              <a:t>Click to edit Master title style</a:t>
            </a:r>
            <a:endParaRPr lang="es-ES" noProof="0"/>
          </a:p>
        </p:txBody>
      </p:sp>
      <p:sp>
        <p:nvSpPr>
          <p:cNvPr id="1027" name="Text Placeholder 2"/>
          <p:cNvSpPr>
            <a:spLocks noGrp="1"/>
          </p:cNvSpPr>
          <p:nvPr>
            <p:ph type="body" idx="1"/>
          </p:nvPr>
        </p:nvSpPr>
        <p:spPr bwMode="auto">
          <a:xfrm>
            <a:off x="457200" y="1352550"/>
            <a:ext cx="8229600"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noProof="0" smtClean="0"/>
              <a:t>Click to edit Master text styles</a:t>
            </a:r>
          </a:p>
          <a:p>
            <a:pPr lvl="1"/>
            <a:r>
              <a:rPr lang="es-ES" noProof="0" smtClean="0"/>
              <a:t>Second level</a:t>
            </a:r>
          </a:p>
          <a:p>
            <a:pPr lvl="2"/>
            <a:r>
              <a:rPr lang="es-ES" noProof="0" smtClean="0"/>
              <a:t>Third level</a:t>
            </a:r>
            <a:endParaRPr lang="es-ES" noProof="0"/>
          </a:p>
        </p:txBody>
      </p:sp>
      <p:sp>
        <p:nvSpPr>
          <p:cNvPr id="5" name="Footer Placeholder 4"/>
          <p:cNvSpPr>
            <a:spLocks noGrp="1"/>
          </p:cNvSpPr>
          <p:nvPr>
            <p:ph type="ftr" sz="quarter" idx="3"/>
          </p:nvPr>
        </p:nvSpPr>
        <p:spPr>
          <a:xfrm>
            <a:off x="457200" y="6329363"/>
            <a:ext cx="63023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4386"/>
                </a:solidFill>
                <a:latin typeface="Tahoma" charset="0"/>
                <a:cs typeface="Tahoma" charset="0"/>
              </a:defRPr>
            </a:lvl1pPr>
          </a:lstStyle>
          <a:p>
            <a:r>
              <a:rPr lang="es-ES" noProof="0" smtClean="0"/>
              <a:t>Módulo B3 – Esfera, Reducción/gestión del riesgo de desastre y resiliencia</a:t>
            </a:r>
            <a:br>
              <a:rPr lang="es-ES" noProof="0" smtClean="0"/>
            </a:br>
            <a:r>
              <a:rPr lang="es-ES" noProof="0" smtClean="0"/>
              <a:t>Paquete de capacitación Esfera 2015</a:t>
            </a:r>
            <a:endParaRPr lang="es-ES" noProof="0"/>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Lst>
  <p:hf sldNum="0" hdr="0" dt="0"/>
  <p:txStyles>
    <p:titleStyle>
      <a:lvl1pPr algn="l" defTabSz="457200" rtl="0" fontAlgn="base">
        <a:spcBef>
          <a:spcPct val="0"/>
        </a:spcBef>
        <a:spcAft>
          <a:spcPct val="0"/>
        </a:spcAft>
        <a:defRPr sz="2800" b="1" kern="1200">
          <a:solidFill>
            <a:schemeClr val="tx2"/>
          </a:solidFill>
          <a:latin typeface="Tahoma"/>
          <a:ea typeface="ヒラギノ角ゴ Pro W3" charset="0"/>
          <a:cs typeface="Tahoma"/>
        </a:defRPr>
      </a:lvl1pPr>
      <a:lvl2pPr algn="l" defTabSz="457200" rtl="0" fontAlgn="base">
        <a:spcBef>
          <a:spcPct val="0"/>
        </a:spcBef>
        <a:spcAft>
          <a:spcPct val="0"/>
        </a:spcAft>
        <a:defRPr sz="2800" b="1">
          <a:solidFill>
            <a:schemeClr val="tx2"/>
          </a:solidFill>
          <a:latin typeface="Tahoma" charset="0"/>
          <a:ea typeface="ヒラギノ角ゴ Pro W3" charset="0"/>
          <a:cs typeface="Tahoma" charset="0"/>
        </a:defRPr>
      </a:lvl2pPr>
      <a:lvl3pPr algn="l" defTabSz="457200" rtl="0" fontAlgn="base">
        <a:spcBef>
          <a:spcPct val="0"/>
        </a:spcBef>
        <a:spcAft>
          <a:spcPct val="0"/>
        </a:spcAft>
        <a:defRPr sz="2800" b="1">
          <a:solidFill>
            <a:schemeClr val="tx2"/>
          </a:solidFill>
          <a:latin typeface="Tahoma" charset="0"/>
          <a:ea typeface="ヒラギノ角ゴ Pro W3" charset="0"/>
          <a:cs typeface="Tahoma" charset="0"/>
        </a:defRPr>
      </a:lvl3pPr>
      <a:lvl4pPr algn="l" defTabSz="457200" rtl="0" fontAlgn="base">
        <a:spcBef>
          <a:spcPct val="0"/>
        </a:spcBef>
        <a:spcAft>
          <a:spcPct val="0"/>
        </a:spcAft>
        <a:defRPr sz="2800" b="1">
          <a:solidFill>
            <a:schemeClr val="tx2"/>
          </a:solidFill>
          <a:latin typeface="Tahoma" charset="0"/>
          <a:ea typeface="ヒラギノ角ゴ Pro W3" charset="0"/>
          <a:cs typeface="Tahoma" charset="0"/>
        </a:defRPr>
      </a:lvl4pPr>
      <a:lvl5pPr algn="l" defTabSz="457200" rtl="0" fontAlgn="base">
        <a:spcBef>
          <a:spcPct val="0"/>
        </a:spcBef>
        <a:spcAft>
          <a:spcPct val="0"/>
        </a:spcAft>
        <a:defRPr sz="2800" b="1">
          <a:solidFill>
            <a:schemeClr val="tx2"/>
          </a:solidFill>
          <a:latin typeface="Tahoma" charset="0"/>
          <a:ea typeface="ヒラギノ角ゴ Pro W3" charset="0"/>
          <a:cs typeface="Tahoma" charset="0"/>
        </a:defRPr>
      </a:lvl5pPr>
      <a:lvl6pPr marL="457200" algn="l" defTabSz="457200" rtl="0" fontAlgn="base">
        <a:spcBef>
          <a:spcPct val="0"/>
        </a:spcBef>
        <a:spcAft>
          <a:spcPct val="0"/>
        </a:spcAft>
        <a:defRPr sz="2800" b="1">
          <a:solidFill>
            <a:schemeClr val="tx2"/>
          </a:solidFill>
          <a:latin typeface="Tahoma" charset="0"/>
          <a:ea typeface="ヒラギノ角ゴ Pro W3" charset="0"/>
          <a:cs typeface="Tahoma" charset="0"/>
        </a:defRPr>
      </a:lvl6pPr>
      <a:lvl7pPr marL="914400" algn="l" defTabSz="457200" rtl="0" fontAlgn="base">
        <a:spcBef>
          <a:spcPct val="0"/>
        </a:spcBef>
        <a:spcAft>
          <a:spcPct val="0"/>
        </a:spcAft>
        <a:defRPr sz="2800" b="1">
          <a:solidFill>
            <a:schemeClr val="tx2"/>
          </a:solidFill>
          <a:latin typeface="Tahoma" charset="0"/>
          <a:ea typeface="ヒラギノ角ゴ Pro W3" charset="0"/>
          <a:cs typeface="Tahoma" charset="0"/>
        </a:defRPr>
      </a:lvl7pPr>
      <a:lvl8pPr marL="1371600" algn="l" defTabSz="457200" rtl="0" fontAlgn="base">
        <a:spcBef>
          <a:spcPct val="0"/>
        </a:spcBef>
        <a:spcAft>
          <a:spcPct val="0"/>
        </a:spcAft>
        <a:defRPr sz="2800" b="1">
          <a:solidFill>
            <a:schemeClr val="tx2"/>
          </a:solidFill>
          <a:latin typeface="Tahoma" charset="0"/>
          <a:ea typeface="ヒラギノ角ゴ Pro W3" charset="0"/>
          <a:cs typeface="Tahoma" charset="0"/>
        </a:defRPr>
      </a:lvl8pPr>
      <a:lvl9pPr marL="1828800" algn="l" defTabSz="457200" rtl="0" fontAlgn="base">
        <a:spcBef>
          <a:spcPct val="0"/>
        </a:spcBef>
        <a:spcAft>
          <a:spcPct val="0"/>
        </a:spcAft>
        <a:defRPr sz="2800" b="1">
          <a:solidFill>
            <a:schemeClr val="tx2"/>
          </a:solidFill>
          <a:latin typeface="Tahoma" charset="0"/>
          <a:ea typeface="ヒラギノ角ゴ Pro W3" charset="0"/>
          <a:cs typeface="Tahoma" charset="0"/>
        </a:defRPr>
      </a:lvl9pPr>
    </p:titleStyle>
    <p:bodyStyle>
      <a:lvl1pPr algn="l" defTabSz="457200" rtl="0" fontAlgn="base">
        <a:spcBef>
          <a:spcPct val="20000"/>
        </a:spcBef>
        <a:spcAft>
          <a:spcPct val="0"/>
        </a:spcAft>
        <a:buClr>
          <a:schemeClr val="tx2"/>
        </a:buClr>
        <a:defRPr sz="2200" kern="1200">
          <a:solidFill>
            <a:srgbClr val="004386"/>
          </a:solidFill>
          <a:latin typeface="Tahoma"/>
          <a:ea typeface="ヒラギノ角ゴ Pro W3" charset="0"/>
          <a:cs typeface="Tahoma"/>
        </a:defRPr>
      </a:lvl1pPr>
      <a:lvl2pPr marL="541338" indent="-365125" algn="l" defTabSz="457200" rtl="0" fontAlgn="base">
        <a:spcBef>
          <a:spcPts val="1000"/>
        </a:spcBef>
        <a:spcAft>
          <a:spcPct val="0"/>
        </a:spcAft>
        <a:buClr>
          <a:schemeClr val="tx2"/>
        </a:buClr>
        <a:buFont typeface="Arial" charset="0"/>
        <a:buChar char="•"/>
        <a:defRPr sz="2200" kern="1200">
          <a:solidFill>
            <a:srgbClr val="004386"/>
          </a:solidFill>
          <a:latin typeface="Tahoma"/>
          <a:ea typeface="Tahoma" charset="0"/>
          <a:cs typeface="Tahoma"/>
        </a:defRPr>
      </a:lvl2pPr>
      <a:lvl3pPr marL="1082675" indent="-365125" algn="l" defTabSz="457200" rtl="0" fontAlgn="base">
        <a:spcBef>
          <a:spcPts val="1000"/>
        </a:spcBef>
        <a:spcAft>
          <a:spcPct val="0"/>
        </a:spcAft>
        <a:buClr>
          <a:schemeClr val="tx2"/>
        </a:buClr>
        <a:buFont typeface="Lucida Grande" charset="0"/>
        <a:buChar char="-"/>
        <a:defRPr sz="2200" kern="1200">
          <a:solidFill>
            <a:srgbClr val="004386"/>
          </a:solidFill>
          <a:latin typeface="Tahoma"/>
          <a:ea typeface="Tahoma" charset="0"/>
          <a:cs typeface="Tahoma"/>
        </a:defRPr>
      </a:lvl3pPr>
      <a:lvl4pPr marL="1600200" indent="-228600" algn="l" defTabSz="457200" rtl="0" fontAlgn="base">
        <a:spcBef>
          <a:spcPct val="20000"/>
        </a:spcBef>
        <a:spcAft>
          <a:spcPct val="0"/>
        </a:spcAft>
        <a:buFont typeface="Arial" charset="0"/>
        <a:buChar char="–"/>
        <a:defRPr sz="2400" kern="1200">
          <a:solidFill>
            <a:schemeClr val="tx1"/>
          </a:solidFill>
          <a:latin typeface="Lucida Sans Regular"/>
          <a:ea typeface="ヒラギノ角ゴ Pro W3" charset="0"/>
          <a:cs typeface="Lucida Sans Regular"/>
        </a:defRPr>
      </a:lvl4pPr>
      <a:lvl5pPr marL="2057400" indent="-228600" algn="l" defTabSz="457200" rtl="0" fontAlgn="base">
        <a:spcBef>
          <a:spcPct val="20000"/>
        </a:spcBef>
        <a:spcAft>
          <a:spcPct val="0"/>
        </a:spcAft>
        <a:buFont typeface="Arial" charset="0"/>
        <a:buChar char="»"/>
        <a:defRPr sz="2400" kern="1200">
          <a:solidFill>
            <a:schemeClr val="tx1"/>
          </a:solidFill>
          <a:latin typeface="Lucida Sans Regular"/>
          <a:ea typeface="Lucida Sans Regular" charset="0"/>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package" Target="../embeddings/Microsoft_Word_Document1.docx"/><Relationship Id="rId5" Type="http://schemas.openxmlformats.org/officeDocument/2006/relationships/image" Target="../media/image10.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12.png"/><Relationship Id="rId5" Type="http://schemas.openxmlformats.org/officeDocument/2006/relationships/image" Target="../media/image13.jpeg"/><Relationship Id="rId6" Type="http://schemas.openxmlformats.org/officeDocument/2006/relationships/image" Target="../media/image14.jpeg"/><Relationship Id="rId7" Type="http://schemas.openxmlformats.org/officeDocument/2006/relationships/package" Target="../embeddings/Microsoft_Word_Document2.docx"/><Relationship Id="rId8" Type="http://schemas.openxmlformats.org/officeDocument/2006/relationships/image" Target="../media/image11.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package" Target="../embeddings/Microsoft_Word_Document3.docx"/><Relationship Id="rId5" Type="http://schemas.openxmlformats.org/officeDocument/2006/relationships/image" Target="../media/image16.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4"/>
          <p:cNvSpPr txBox="1">
            <a:spLocks noChangeArrowheads="1"/>
          </p:cNvSpPr>
          <p:nvPr/>
        </p:nvSpPr>
        <p:spPr bwMode="auto">
          <a:xfrm>
            <a:off x="957263" y="6103938"/>
            <a:ext cx="5127694"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eaLnBrk="1" hangingPunct="1"/>
            <a:r>
              <a:rPr lang="es-ES" sz="1600">
                <a:solidFill>
                  <a:schemeClr val="bg1"/>
                </a:solidFill>
                <a:latin typeface="Tahoma" charset="0"/>
                <a:cs typeface="Tahoma" charset="0"/>
              </a:rPr>
              <a:t>Módulo B3 – Paquete de capacitación Esfera 2015</a:t>
            </a:r>
          </a:p>
        </p:txBody>
      </p:sp>
      <p:sp>
        <p:nvSpPr>
          <p:cNvPr id="7171" name="Title 1"/>
          <p:cNvSpPr txBox="1">
            <a:spLocks/>
          </p:cNvSpPr>
          <p:nvPr/>
        </p:nvSpPr>
        <p:spPr bwMode="auto">
          <a:xfrm>
            <a:off x="1086566" y="4052888"/>
            <a:ext cx="6997287"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ctr" eaLnBrk="1" hangingPunct="1"/>
            <a:r>
              <a:rPr lang="es-ES" sz="2400" i="1" dirty="0">
                <a:solidFill>
                  <a:schemeClr val="accent1"/>
                </a:solidFill>
                <a:latin typeface="Tahoma" charset="0"/>
                <a:cs typeface="Tahoma" charset="0"/>
              </a:rPr>
              <a:t>¿Cómo puede utilizarse Esfera para apoyar la reducción/gestión de riesgos de desastre y fortalecer la </a:t>
            </a:r>
            <a:r>
              <a:rPr lang="es-ES" sz="2400" i="1" dirty="0" err="1">
                <a:solidFill>
                  <a:schemeClr val="accent1"/>
                </a:solidFill>
                <a:latin typeface="Tahoma" charset="0"/>
                <a:cs typeface="Tahoma" charset="0"/>
              </a:rPr>
              <a:t>resiliencia</a:t>
            </a:r>
            <a:r>
              <a:rPr lang="es-ES" sz="2400" i="1" dirty="0">
                <a:solidFill>
                  <a:schemeClr val="accent1"/>
                </a:solidFill>
                <a:latin typeface="Tahoma" charset="0"/>
                <a:cs typeface="Tahoma" charset="0"/>
              </a:rPr>
              <a:t> de la población afectada?</a:t>
            </a:r>
          </a:p>
        </p:txBody>
      </p:sp>
      <p:sp>
        <p:nvSpPr>
          <p:cNvPr id="7172" name="TextBox 5"/>
          <p:cNvSpPr txBox="1">
            <a:spLocks noChangeArrowheads="1"/>
          </p:cNvSpPr>
          <p:nvPr/>
        </p:nvSpPr>
        <p:spPr bwMode="auto">
          <a:xfrm>
            <a:off x="1517650" y="2387600"/>
            <a:ext cx="6111875"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ctr" eaLnBrk="1" hangingPunct="1">
              <a:lnSpc>
                <a:spcPct val="110000"/>
              </a:lnSpc>
            </a:pPr>
            <a:r>
              <a:rPr lang="es-ES" sz="2800" b="1">
                <a:solidFill>
                  <a:schemeClr val="tx2"/>
                </a:solidFill>
                <a:latin typeface="Tahoma" charset="0"/>
                <a:cs typeface="Tahoma" charset="0"/>
              </a:rPr>
              <a:t>Esfera, la reducción/gestión de riesgos de desastre y la resiliencia</a:t>
            </a:r>
            <a:endParaRPr lang="es-ES" sz="2800" b="1">
              <a:latin typeface="Tahoma" charset="0"/>
              <a:cs typeface="Tahoma" charset="0"/>
            </a:endParaRPr>
          </a:p>
        </p:txBody>
      </p:sp>
      <p:pic>
        <p:nvPicPr>
          <p:cNvPr id="6" name="Picture 5" descr="Spanish-Sphere-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0448" y="498334"/>
            <a:ext cx="2940100" cy="119809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0"/>
            <a:ext cx="8229600" cy="1081088"/>
          </a:xfrm>
        </p:spPr>
        <p:txBody>
          <a:bodyPr/>
          <a:lstStyle/>
          <a:p>
            <a:r>
              <a:rPr lang="es-ES">
                <a:latin typeface="Tahoma" charset="0"/>
                <a:cs typeface="Tahoma" charset="0"/>
              </a:rPr>
              <a:t>Mensajes clave</a:t>
            </a:r>
          </a:p>
        </p:txBody>
      </p:sp>
      <p:sp>
        <p:nvSpPr>
          <p:cNvPr id="25603" name="Content Placeholder 2"/>
          <p:cNvSpPr>
            <a:spLocks noGrp="1"/>
          </p:cNvSpPr>
          <p:nvPr>
            <p:ph idx="1"/>
          </p:nvPr>
        </p:nvSpPr>
        <p:spPr>
          <a:xfrm>
            <a:off x="457200" y="1339850"/>
            <a:ext cx="8229600" cy="4786313"/>
          </a:xfrm>
        </p:spPr>
        <p:txBody>
          <a:bodyPr/>
          <a:lstStyle/>
          <a:p>
            <a:pPr lvl="1">
              <a:spcBef>
                <a:spcPts val="2000"/>
              </a:spcBef>
            </a:pPr>
            <a:r>
              <a:rPr lang="es-ES">
                <a:latin typeface="Tahoma" charset="0"/>
                <a:cs typeface="Tahoma" charset="0"/>
              </a:rPr>
              <a:t>La reducción/gestión del riesgo de desastre y el fortalecimiento de la resiliencia son dos enfoques centrales en el Manual Esfera.</a:t>
            </a:r>
          </a:p>
          <a:p>
            <a:pPr lvl="1">
              <a:spcBef>
                <a:spcPts val="2000"/>
              </a:spcBef>
            </a:pPr>
            <a:r>
              <a:rPr lang="es-ES">
                <a:latin typeface="Tahoma" charset="0"/>
                <a:cs typeface="Tahoma" charset="0"/>
              </a:rPr>
              <a:t>La gestión efectiva de los riesgos y las crisis contribuye a un fortalecimiento de la resiliencia.</a:t>
            </a:r>
          </a:p>
          <a:p>
            <a:pPr lvl="1">
              <a:spcBef>
                <a:spcPts val="2000"/>
              </a:spcBef>
            </a:pPr>
            <a:r>
              <a:rPr lang="es-ES">
                <a:latin typeface="Tahoma" charset="0"/>
                <a:cs typeface="Tahoma" charset="0"/>
              </a:rPr>
              <a:t>Esfera proporciona muchas herramientas que apoyan cada paso del ciclo de gestión de riesgos y de crisis. </a:t>
            </a:r>
          </a:p>
        </p:txBody>
      </p:sp>
      <p:sp>
        <p:nvSpPr>
          <p:cNvPr id="5" name="Footer Placeholder 3"/>
          <p:cNvSpPr>
            <a:spLocks noGrp="1"/>
          </p:cNvSpPr>
          <p:nvPr>
            <p:ph type="ftr" sz="quarter" idx="10"/>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dirty="0" smtClean="0">
                <a:solidFill>
                  <a:schemeClr val="bg1"/>
                </a:solidFill>
                <a:latin typeface="Tahoma" charset="0"/>
              </a:rPr>
              <a:t>Módulo B3 – Esfera, Reducción/gestión del riesgo de desastre y </a:t>
            </a:r>
            <a:r>
              <a:rPr lang="es-ES" dirty="0" err="1" smtClean="0">
                <a:solidFill>
                  <a:schemeClr val="bg1"/>
                </a:solidFill>
                <a:latin typeface="Tahoma" charset="0"/>
              </a:rPr>
              <a:t>resiliencia</a:t>
            </a:r>
            <a:r>
              <a:rPr lang="en-US" dirty="0" smtClean="0">
                <a:solidFill>
                  <a:schemeClr val="bg1"/>
                </a:solidFill>
                <a:latin typeface="Tahoma" charset="0"/>
              </a:rPr>
              <a:t/>
            </a:r>
            <a:br>
              <a:rPr lang="en-US" dirty="0" smtClean="0">
                <a:solidFill>
                  <a:schemeClr val="bg1"/>
                </a:solidFill>
                <a:latin typeface="Tahoma" charset="0"/>
              </a:rPr>
            </a:br>
            <a:r>
              <a:rPr lang="es-ES" dirty="0" smtClean="0">
                <a:solidFill>
                  <a:schemeClr val="bg1"/>
                </a:solidFill>
                <a:latin typeface="Tahoma" charset="0"/>
              </a:rPr>
              <a:t>Paquete de capacitación Esfera 2015</a:t>
            </a:r>
            <a:endParaRPr lang="es-ES" dirty="0">
              <a:solidFill>
                <a:schemeClr val="bg1"/>
              </a:solidFill>
              <a:latin typeface="Tahoma"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0"/>
            <a:ext cx="8229600" cy="1081088"/>
          </a:xfrm>
        </p:spPr>
        <p:txBody>
          <a:bodyPr/>
          <a:lstStyle/>
          <a:p>
            <a:r>
              <a:rPr lang="es-ES">
                <a:latin typeface="Tahoma" charset="0"/>
                <a:cs typeface="Tahoma" charset="0"/>
              </a:rPr>
              <a:t>Esfera, desastres y resiliencia...</a:t>
            </a:r>
          </a:p>
        </p:txBody>
      </p:sp>
      <p:sp>
        <p:nvSpPr>
          <p:cNvPr id="9219"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dirty="0">
                <a:solidFill>
                  <a:schemeClr val="bg1"/>
                </a:solidFill>
                <a:latin typeface="Tahoma" charset="0"/>
              </a:rPr>
              <a:t>Módulo B3 – Esfera, Reducción/gestión del riesgo de desastre y </a:t>
            </a:r>
            <a:r>
              <a:rPr lang="es-ES" dirty="0" err="1" smtClean="0">
                <a:solidFill>
                  <a:schemeClr val="bg1"/>
                </a:solidFill>
                <a:latin typeface="Tahoma" charset="0"/>
              </a:rPr>
              <a:t>resiliencia</a:t>
            </a:r>
            <a:r>
              <a:rPr lang="en-US" dirty="0" smtClean="0">
                <a:solidFill>
                  <a:schemeClr val="bg1"/>
                </a:solidFill>
                <a:latin typeface="Tahoma" charset="0"/>
              </a:rPr>
              <a:t/>
            </a:r>
            <a:br>
              <a:rPr lang="en-US" dirty="0" smtClean="0">
                <a:solidFill>
                  <a:schemeClr val="bg1"/>
                </a:solidFill>
                <a:latin typeface="Tahoma" charset="0"/>
              </a:rPr>
            </a:br>
            <a:r>
              <a:rPr lang="es-ES" dirty="0" smtClean="0">
                <a:solidFill>
                  <a:schemeClr val="bg1"/>
                </a:solidFill>
                <a:latin typeface="Tahoma" charset="0"/>
              </a:rPr>
              <a:t>Paquete </a:t>
            </a:r>
            <a:r>
              <a:rPr lang="es-ES" dirty="0">
                <a:solidFill>
                  <a:schemeClr val="bg1"/>
                </a:solidFill>
                <a:latin typeface="Tahoma" charset="0"/>
              </a:rPr>
              <a:t>de capacitación Esfera 2015</a:t>
            </a:r>
          </a:p>
        </p:txBody>
      </p:sp>
      <p:pic>
        <p:nvPicPr>
          <p:cNvPr id="9220" name="Picture 2" descr="http://practicalaction.org/image/Book%20covers/The_Sphere_Project_cover_fab_test-thumbnai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41963" y="1470025"/>
            <a:ext cx="2746375" cy="3857625"/>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9221" name="Content Placeholder 2"/>
          <p:cNvSpPr>
            <a:spLocks noGrp="1"/>
          </p:cNvSpPr>
          <p:nvPr>
            <p:ph idx="1"/>
          </p:nvPr>
        </p:nvSpPr>
        <p:spPr>
          <a:xfrm>
            <a:off x="457200" y="1339850"/>
            <a:ext cx="8229600" cy="596900"/>
          </a:xfrm>
        </p:spPr>
        <p:txBody>
          <a:bodyPr/>
          <a:lstStyle/>
          <a:p>
            <a:r>
              <a:rPr lang="es-ES">
                <a:latin typeface="Tahoma" charset="0"/>
                <a:cs typeface="Tahoma" charset="0"/>
              </a:rPr>
              <a:t>Citas del Manual</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0"/>
            <a:ext cx="8229600" cy="1081088"/>
          </a:xfrm>
        </p:spPr>
        <p:txBody>
          <a:bodyPr/>
          <a:lstStyle/>
          <a:p>
            <a:r>
              <a:rPr lang="es-ES">
                <a:latin typeface="Tahoma" charset="0"/>
                <a:cs typeface="Tahoma" charset="0"/>
              </a:rPr>
              <a:t>Terminología: Amenaza, riesgo y desastre</a:t>
            </a:r>
          </a:p>
        </p:txBody>
      </p:sp>
      <p:sp>
        <p:nvSpPr>
          <p:cNvPr id="11267" name="Content Placeholder 2"/>
          <p:cNvSpPr>
            <a:spLocks noGrp="1"/>
          </p:cNvSpPr>
          <p:nvPr>
            <p:ph idx="1"/>
          </p:nvPr>
        </p:nvSpPr>
        <p:spPr>
          <a:xfrm>
            <a:off x="457200" y="1774825"/>
            <a:ext cx="8229600" cy="704850"/>
          </a:xfrm>
        </p:spPr>
        <p:txBody>
          <a:bodyPr/>
          <a:lstStyle/>
          <a:p>
            <a:pPr marL="179388">
              <a:tabLst>
                <a:tab pos="4032250" algn="ctr"/>
                <a:tab pos="7620000" algn="r"/>
              </a:tabLst>
            </a:pPr>
            <a:r>
              <a:rPr lang="es-ES" b="1" dirty="0" smtClean="0">
                <a:solidFill>
                  <a:srgbClr val="579305"/>
                </a:solidFill>
                <a:latin typeface="Tahoma" charset="0"/>
                <a:cs typeface="Tahoma" charset="0"/>
              </a:rPr>
              <a:t>Amenaza Riesgo Desastre</a:t>
            </a:r>
            <a:endParaRPr lang="es-ES" b="1" dirty="0">
              <a:solidFill>
                <a:srgbClr val="579305"/>
              </a:solidFill>
              <a:latin typeface="Tahoma" charset="0"/>
              <a:cs typeface="Tahoma" charset="0"/>
            </a:endParaRPr>
          </a:p>
        </p:txBody>
      </p:sp>
      <p:sp>
        <p:nvSpPr>
          <p:cNvPr id="11268"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B3 – Esfera, Reducción/gestión del riesgo de desastre y resiliencia </a:t>
            </a:r>
          </a:p>
          <a:p>
            <a:r>
              <a:rPr lang="es-ES">
                <a:solidFill>
                  <a:schemeClr val="bg1"/>
                </a:solidFill>
                <a:latin typeface="Tahoma" charset="0"/>
              </a:rPr>
              <a:t>Paquete de capacitación Esfera 2015</a:t>
            </a:r>
          </a:p>
        </p:txBody>
      </p:sp>
      <p:pic>
        <p:nvPicPr>
          <p:cNvPr id="1126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7500" y="2771775"/>
            <a:ext cx="28130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1700" y="2771775"/>
            <a:ext cx="2582863"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7300" y="2771775"/>
            <a:ext cx="23495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TextBox 7"/>
          <p:cNvSpPr txBox="1">
            <a:spLocks noChangeArrowheads="1"/>
          </p:cNvSpPr>
          <p:nvPr/>
        </p:nvSpPr>
        <p:spPr bwMode="auto">
          <a:xfrm>
            <a:off x="7194550" y="5181600"/>
            <a:ext cx="14922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r" eaLnBrk="1" hangingPunct="1"/>
            <a:r>
              <a:rPr lang="es-ES" sz="800" i="1">
                <a:latin typeface="Tahoma" charset="0"/>
                <a:cs typeface="Tahoma" charset="0"/>
              </a:rPr>
              <a:t>Fuente: CADRI</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0"/>
            <a:ext cx="8229600" cy="1081088"/>
          </a:xfrm>
        </p:spPr>
        <p:txBody>
          <a:bodyPr/>
          <a:lstStyle/>
          <a:p>
            <a:r>
              <a:rPr lang="es-ES">
                <a:latin typeface="Tahoma" charset="0"/>
                <a:cs typeface="Tahoma" charset="0"/>
              </a:rPr>
              <a:t>Fórmula del riesgo de desastres</a:t>
            </a:r>
          </a:p>
        </p:txBody>
      </p:sp>
      <p:sp>
        <p:nvSpPr>
          <p:cNvPr id="13315" name="Content Placeholder 2"/>
          <p:cNvSpPr>
            <a:spLocks noGrp="1"/>
          </p:cNvSpPr>
          <p:nvPr>
            <p:ph idx="1"/>
          </p:nvPr>
        </p:nvSpPr>
        <p:spPr>
          <a:xfrm>
            <a:off x="1851025" y="1238250"/>
            <a:ext cx="5822950" cy="909638"/>
          </a:xfrm>
        </p:spPr>
        <p:txBody>
          <a:bodyPr/>
          <a:lstStyle/>
          <a:p>
            <a:pPr>
              <a:tabLst>
                <a:tab pos="3589338" algn="l"/>
              </a:tabLst>
            </a:pPr>
            <a:r>
              <a:rPr lang="es-ES" sz="1700" b="1" dirty="0">
                <a:solidFill>
                  <a:srgbClr val="579305"/>
                </a:solidFill>
                <a:latin typeface="Tahoma" charset="0"/>
                <a:cs typeface="Tahoma" charset="0"/>
              </a:rPr>
              <a:t>Riesgo de desastres = </a:t>
            </a:r>
            <a:r>
              <a:rPr lang="es-ES" sz="1700" b="1" u="sng" dirty="0">
                <a:solidFill>
                  <a:srgbClr val="579305"/>
                </a:solidFill>
                <a:latin typeface="Tahoma" charset="0"/>
                <a:cs typeface="Tahoma" charset="0"/>
              </a:rPr>
              <a:t>Amenazas * Vulnerabilidad</a:t>
            </a:r>
            <a:r>
              <a:rPr lang="es-ES" sz="1700" b="1" dirty="0">
                <a:solidFill>
                  <a:srgbClr val="579305"/>
                </a:solidFill>
                <a:latin typeface="Tahoma" charset="0"/>
                <a:cs typeface="Tahoma" charset="0"/>
              </a:rPr>
              <a:t>	</a:t>
            </a:r>
            <a:endParaRPr lang="es-ES" sz="1700" b="1" u="sng" dirty="0">
              <a:solidFill>
                <a:srgbClr val="579305"/>
              </a:solidFill>
              <a:latin typeface="Tahoma" charset="0"/>
              <a:cs typeface="Tahoma" charset="0"/>
            </a:endParaRPr>
          </a:p>
          <a:p>
            <a:pPr>
              <a:spcBef>
                <a:spcPct val="0"/>
              </a:spcBef>
              <a:tabLst>
                <a:tab pos="3224213" algn="l"/>
                <a:tab pos="3413125" algn="l"/>
              </a:tabLst>
            </a:pPr>
            <a:r>
              <a:rPr lang="es-ES" sz="1700" b="1" dirty="0" smtClean="0">
                <a:solidFill>
                  <a:srgbClr val="579305"/>
                </a:solidFill>
                <a:latin typeface="Tahoma" charset="0"/>
                <a:cs typeface="Tahoma" charset="0"/>
              </a:rPr>
              <a:t>	Capacidad</a:t>
            </a:r>
            <a:endParaRPr lang="es-ES" sz="1700" b="1" dirty="0">
              <a:solidFill>
                <a:srgbClr val="579305"/>
              </a:solidFill>
              <a:latin typeface="Tahoma" charset="0"/>
              <a:cs typeface="Tahoma" charset="0"/>
            </a:endParaRPr>
          </a:p>
        </p:txBody>
      </p:sp>
      <p:sp>
        <p:nvSpPr>
          <p:cNvPr id="13316"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B3 – Esfera, Reducción/gestión del riesgo de desastre y resiliencia </a:t>
            </a:r>
          </a:p>
          <a:p>
            <a:r>
              <a:rPr lang="es-ES">
                <a:solidFill>
                  <a:schemeClr val="bg1"/>
                </a:solidFill>
                <a:latin typeface="Tahoma" charset="0"/>
              </a:rPr>
              <a:t>Paquete de capacitación Esfera 2015</a:t>
            </a:r>
          </a:p>
        </p:txBody>
      </p:sp>
      <p:pic>
        <p:nvPicPr>
          <p:cNvPr id="13317" name="Picture 2" descr="IMG_4372 - Hacer clic para aumentar"/>
          <p:cNvPicPr>
            <a:picLocks noChangeAspect="1" noChangeArrowheads="1"/>
          </p:cNvPicPr>
          <p:nvPr/>
        </p:nvPicPr>
        <p:blipFill>
          <a:blip r:embed="rId3">
            <a:extLst>
              <a:ext uri="{28A0092B-C50C-407E-A947-70E740481C1C}">
                <a14:useLocalDpi xmlns:a14="http://schemas.microsoft.com/office/drawing/2010/main" val="0"/>
              </a:ext>
            </a:extLst>
          </a:blip>
          <a:srcRect b="12299"/>
          <a:stretch>
            <a:fillRect/>
          </a:stretch>
        </p:blipFill>
        <p:spPr bwMode="auto">
          <a:xfrm>
            <a:off x="1701800" y="2116138"/>
            <a:ext cx="5813425" cy="381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8" name="TextBox 5"/>
          <p:cNvSpPr txBox="1">
            <a:spLocks noChangeArrowheads="1"/>
          </p:cNvSpPr>
          <p:nvPr/>
        </p:nvSpPr>
        <p:spPr bwMode="auto">
          <a:xfrm>
            <a:off x="5457825" y="5929313"/>
            <a:ext cx="21367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r" eaLnBrk="1" hangingPunct="1"/>
            <a:r>
              <a:rPr lang="es-ES" sz="800" i="1">
                <a:latin typeface="Tahoma" charset="0"/>
                <a:cs typeface="Tahoma" charset="0"/>
              </a:rPr>
              <a:t>Fotografía © Astrid de Valon, Dadaab 2011</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081088"/>
          </a:xfrm>
        </p:spPr>
        <p:txBody>
          <a:bodyPr/>
          <a:lstStyle/>
          <a:p>
            <a:r>
              <a:rPr lang="es-ES">
                <a:latin typeface="Tahoma" charset="0"/>
                <a:cs typeface="Tahoma" charset="0"/>
              </a:rPr>
              <a:t>¿Qué es la resiliencia? </a:t>
            </a:r>
          </a:p>
        </p:txBody>
      </p:sp>
      <p:sp>
        <p:nvSpPr>
          <p:cNvPr id="15363"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B3 – Esfera, Reducción/gestión del riesgo de desastre y resiliencia </a:t>
            </a:r>
          </a:p>
          <a:p>
            <a:r>
              <a:rPr lang="es-ES">
                <a:solidFill>
                  <a:schemeClr val="bg1"/>
                </a:solidFill>
                <a:latin typeface="Tahoma" charset="0"/>
              </a:rPr>
              <a:t>Paquete de capacitación Esfera 2015</a:t>
            </a:r>
          </a:p>
        </p:txBody>
      </p:sp>
      <p:graphicFrame>
        <p:nvGraphicFramePr>
          <p:cNvPr id="3" name="Object 2"/>
          <p:cNvGraphicFramePr>
            <a:graphicFrameLocks noChangeAspect="1"/>
          </p:cNvGraphicFramePr>
          <p:nvPr>
            <p:extLst>
              <p:ext uri="{D42A27DB-BD31-4B8C-83A1-F6EECF244321}">
                <p14:modId xmlns:p14="http://schemas.microsoft.com/office/powerpoint/2010/main" val="2613477584"/>
              </p:ext>
            </p:extLst>
          </p:nvPr>
        </p:nvGraphicFramePr>
        <p:xfrm>
          <a:off x="955538" y="1441450"/>
          <a:ext cx="6903720" cy="4160520"/>
        </p:xfrm>
        <a:graphic>
          <a:graphicData uri="http://schemas.openxmlformats.org/presentationml/2006/ole">
            <mc:AlternateContent xmlns:mc="http://schemas.openxmlformats.org/markup-compatibility/2006">
              <mc:Choice xmlns:v="urn:schemas-microsoft-com:vml" Requires="v">
                <p:oleObj spid="_x0000_s15366" name="Document" r:id="rId4" imgW="5753100" imgH="3467100" progId="Word.Document.12">
                  <p:embed/>
                </p:oleObj>
              </mc:Choice>
              <mc:Fallback>
                <p:oleObj name="Document" r:id="rId4" imgW="5753100" imgH="3467100" progId="Word.Document.12">
                  <p:embed/>
                  <p:pic>
                    <p:nvPicPr>
                      <p:cNvPr id="0" name=""/>
                      <p:cNvPicPr/>
                      <p:nvPr/>
                    </p:nvPicPr>
                    <p:blipFill>
                      <a:blip r:embed="rId5"/>
                      <a:stretch>
                        <a:fillRect/>
                      </a:stretch>
                    </p:blipFill>
                    <p:spPr>
                      <a:xfrm>
                        <a:off x="955538" y="1441450"/>
                        <a:ext cx="6903720" cy="4160520"/>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0"/>
            <a:ext cx="8229600" cy="1081088"/>
          </a:xfrm>
        </p:spPr>
        <p:txBody>
          <a:bodyPr/>
          <a:lstStyle/>
          <a:p>
            <a:r>
              <a:rPr lang="es-ES">
                <a:latin typeface="Tahoma" charset="0"/>
                <a:cs typeface="Tahoma" charset="0"/>
              </a:rPr>
              <a:t>Tres capacidades para fomentar la resiliencia</a:t>
            </a:r>
          </a:p>
        </p:txBody>
      </p:sp>
      <p:sp>
        <p:nvSpPr>
          <p:cNvPr id="17411"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B3 – Esfera, Reducción/gestión del riesgo de desastre y resiliencia </a:t>
            </a:r>
          </a:p>
          <a:p>
            <a:r>
              <a:rPr lang="es-ES">
                <a:solidFill>
                  <a:schemeClr val="bg1"/>
                </a:solidFill>
                <a:latin typeface="Tahoma" charset="0"/>
              </a:rPr>
              <a:t>Paquete de capacitación Esfera 2015</a:t>
            </a:r>
          </a:p>
        </p:txBody>
      </p:sp>
      <p:pic>
        <p:nvPicPr>
          <p:cNvPr id="17412" name="Picture 6" descr="Boxeador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44913" y="3446463"/>
            <a:ext cx="2163762" cy="242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http://us.cdn2.123rf.com/168nwm/patrimonio/patrimonio1205/patrimonio120500019/13541988-illustration-de-dessin-anime-d-un-boxeur-elephant-avec-des-gants-de-boxe-et-shorts-etoiles-comme-mas.jpg"/>
          <p:cNvPicPr>
            <a:picLocks noChangeAspect="1" noChangeArrowheads="1"/>
          </p:cNvPicPr>
          <p:nvPr/>
        </p:nvPicPr>
        <p:blipFill>
          <a:blip r:embed="rId5" cstate="print"/>
          <a:srcRect/>
          <a:stretch>
            <a:fillRect/>
          </a:stretch>
        </p:blipFill>
        <p:spPr bwMode="auto">
          <a:xfrm flipH="1">
            <a:off x="6872899" y="3163993"/>
            <a:ext cx="1818261" cy="2703257"/>
          </a:xfrm>
          <a:prstGeom prst="rect">
            <a:avLst/>
          </a:prstGeom>
          <a:noFill/>
          <a:scene3d>
            <a:camera prst="orthographicFront">
              <a:rot lat="0" lon="0" rev="0"/>
            </a:camera>
            <a:lightRig rig="threePt" dir="t"/>
          </a:scene3d>
        </p:spPr>
      </p:pic>
      <p:pic>
        <p:nvPicPr>
          <p:cNvPr id="17414" name="Picture 10" descr="boxer.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5788" y="3371850"/>
            <a:ext cx="2016125"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11"/>
          <p:cNvSpPr txBox="1">
            <a:spLocks noChangeArrowheads="1"/>
          </p:cNvSpPr>
          <p:nvPr/>
        </p:nvSpPr>
        <p:spPr bwMode="auto">
          <a:xfrm>
            <a:off x="7194550" y="6140450"/>
            <a:ext cx="14922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r" eaLnBrk="1" hangingPunct="1"/>
            <a:r>
              <a:rPr lang="es-ES" sz="800" i="1">
                <a:latin typeface="Tahoma" charset="0"/>
                <a:cs typeface="Tahoma" charset="0"/>
              </a:rPr>
              <a:t>Fuente: OCDE</a:t>
            </a:r>
          </a:p>
        </p:txBody>
      </p:sp>
      <p:graphicFrame>
        <p:nvGraphicFramePr>
          <p:cNvPr id="9" name="Object 8"/>
          <p:cNvGraphicFramePr>
            <a:graphicFrameLocks noChangeAspect="1"/>
          </p:cNvGraphicFramePr>
          <p:nvPr>
            <p:extLst>
              <p:ext uri="{D42A27DB-BD31-4B8C-83A1-F6EECF244321}">
                <p14:modId xmlns:p14="http://schemas.microsoft.com/office/powerpoint/2010/main" val="3075468087"/>
              </p:ext>
            </p:extLst>
          </p:nvPr>
        </p:nvGraphicFramePr>
        <p:xfrm>
          <a:off x="1032850" y="1201254"/>
          <a:ext cx="6903720" cy="1874520"/>
        </p:xfrm>
        <a:graphic>
          <a:graphicData uri="http://schemas.openxmlformats.org/presentationml/2006/ole">
            <mc:AlternateContent xmlns:mc="http://schemas.openxmlformats.org/markup-compatibility/2006">
              <mc:Choice xmlns:v="urn:schemas-microsoft-com:vml" Requires="v">
                <p:oleObj spid="_x0000_s17418" name="Document" r:id="rId7" imgW="5753100" imgH="1562100" progId="Word.Document.12">
                  <p:embed/>
                </p:oleObj>
              </mc:Choice>
              <mc:Fallback>
                <p:oleObj name="Document" r:id="rId7" imgW="5753100" imgH="1562100" progId="Word.Document.12">
                  <p:embed/>
                  <p:pic>
                    <p:nvPicPr>
                      <p:cNvPr id="0" name=""/>
                      <p:cNvPicPr/>
                      <p:nvPr/>
                    </p:nvPicPr>
                    <p:blipFill>
                      <a:blip r:embed="rId8"/>
                      <a:stretch>
                        <a:fillRect/>
                      </a:stretch>
                    </p:blipFill>
                    <p:spPr>
                      <a:xfrm>
                        <a:off x="1032850" y="1201254"/>
                        <a:ext cx="6903720" cy="1874520"/>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4" descr="clock-1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23238" y="66675"/>
            <a:ext cx="103187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itle 1"/>
          <p:cNvSpPr>
            <a:spLocks noGrp="1"/>
          </p:cNvSpPr>
          <p:nvPr>
            <p:ph type="title"/>
          </p:nvPr>
        </p:nvSpPr>
        <p:spPr>
          <a:xfrm>
            <a:off x="457200" y="0"/>
            <a:ext cx="8229600" cy="1081088"/>
          </a:xfrm>
        </p:spPr>
        <p:txBody>
          <a:bodyPr/>
          <a:lstStyle/>
          <a:p>
            <a:r>
              <a:rPr lang="es-ES">
                <a:latin typeface="Tahoma" charset="0"/>
                <a:cs typeface="Tahoma" charset="0"/>
              </a:rPr>
              <a:t>El juego de las definiciones</a:t>
            </a:r>
          </a:p>
        </p:txBody>
      </p:sp>
      <p:sp>
        <p:nvSpPr>
          <p:cNvPr id="19460" name="Content Placeholder 2"/>
          <p:cNvSpPr>
            <a:spLocks noGrp="1"/>
          </p:cNvSpPr>
          <p:nvPr>
            <p:ph idx="1"/>
          </p:nvPr>
        </p:nvSpPr>
        <p:spPr>
          <a:xfrm>
            <a:off x="457200" y="1339850"/>
            <a:ext cx="8229600" cy="4786313"/>
          </a:xfrm>
        </p:spPr>
        <p:txBody>
          <a:bodyPr/>
          <a:lstStyle/>
          <a:p>
            <a:r>
              <a:rPr lang="es-ES">
                <a:latin typeface="Tahoma" charset="0"/>
                <a:cs typeface="Tahoma" charset="0"/>
              </a:rPr>
              <a:t>Por mesa:</a:t>
            </a:r>
          </a:p>
          <a:p>
            <a:pPr lvl="1">
              <a:spcBef>
                <a:spcPts val="2000"/>
              </a:spcBef>
            </a:pPr>
            <a:r>
              <a:rPr lang="es-ES">
                <a:latin typeface="Tahoma" charset="0"/>
                <a:cs typeface="Tahoma" charset="0"/>
              </a:rPr>
              <a:t>Abrir el sobre y emparejar cada definición con el término correspondiente. </a:t>
            </a:r>
          </a:p>
          <a:p>
            <a:pPr lvl="1">
              <a:spcBef>
                <a:spcPts val="2000"/>
              </a:spcBef>
            </a:pPr>
            <a:r>
              <a:rPr lang="es-ES">
                <a:latin typeface="Tahoma" charset="0"/>
                <a:cs typeface="Tahoma" charset="0"/>
              </a:rPr>
              <a:t>Pegar las definiciones en un rotafolio.</a:t>
            </a:r>
          </a:p>
        </p:txBody>
      </p:sp>
      <p:sp>
        <p:nvSpPr>
          <p:cNvPr id="19461"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B3 – Esfera, Reducción/gestión del riesgo de desastre y resiliencia </a:t>
            </a:r>
          </a:p>
          <a:p>
            <a:r>
              <a:rPr lang="es-ES">
                <a:solidFill>
                  <a:schemeClr val="bg1"/>
                </a:solidFill>
                <a:latin typeface="Tahoma" charset="0"/>
              </a:rPr>
              <a:t>Paquete de capacitación Esfera 2015</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95897573"/>
              </p:ext>
            </p:extLst>
          </p:nvPr>
        </p:nvGraphicFramePr>
        <p:xfrm>
          <a:off x="1331913" y="1149353"/>
          <a:ext cx="6477000" cy="4861560"/>
        </p:xfrm>
        <a:graphic>
          <a:graphicData uri="http://schemas.openxmlformats.org/presentationml/2006/ole">
            <mc:AlternateContent xmlns:mc="http://schemas.openxmlformats.org/markup-compatibility/2006">
              <mc:Choice xmlns:v="urn:schemas-microsoft-com:vml" Requires="v">
                <p:oleObj spid="_x0000_s21511" name="Document" r:id="rId4" imgW="5397500" imgH="4051300" progId="Word.Document.12">
                  <p:embed/>
                </p:oleObj>
              </mc:Choice>
              <mc:Fallback>
                <p:oleObj name="Document" r:id="rId4" imgW="5397500" imgH="4051300" progId="Word.Document.12">
                  <p:embed/>
                  <p:pic>
                    <p:nvPicPr>
                      <p:cNvPr id="0" name=""/>
                      <p:cNvPicPr/>
                      <p:nvPr/>
                    </p:nvPicPr>
                    <p:blipFill>
                      <a:blip r:embed="rId5"/>
                      <a:stretch>
                        <a:fillRect/>
                      </a:stretch>
                    </p:blipFill>
                    <p:spPr>
                      <a:xfrm>
                        <a:off x="1331913" y="1149353"/>
                        <a:ext cx="6477000" cy="4861560"/>
                      </a:xfrm>
                      <a:prstGeom prst="rect">
                        <a:avLst/>
                      </a:prstGeom>
                    </p:spPr>
                  </p:pic>
                </p:oleObj>
              </mc:Fallback>
            </mc:AlternateContent>
          </a:graphicData>
        </a:graphic>
      </p:graphicFrame>
      <p:sp>
        <p:nvSpPr>
          <p:cNvPr id="21506" name="Title 1"/>
          <p:cNvSpPr>
            <a:spLocks noGrp="1"/>
          </p:cNvSpPr>
          <p:nvPr>
            <p:ph type="title"/>
          </p:nvPr>
        </p:nvSpPr>
        <p:spPr>
          <a:xfrm>
            <a:off x="457200" y="0"/>
            <a:ext cx="8229600" cy="1081088"/>
          </a:xfrm>
        </p:spPr>
        <p:txBody>
          <a:bodyPr/>
          <a:lstStyle/>
          <a:p>
            <a:r>
              <a:rPr lang="es-ES" sz="2400">
                <a:latin typeface="Tahoma" charset="0"/>
                <a:cs typeface="Tahoma" charset="0"/>
              </a:rPr>
              <a:t>Gestión efectiva de los riesgos y de las crisis para fortalecer la resiliencia</a:t>
            </a:r>
          </a:p>
        </p:txBody>
      </p:sp>
      <p:sp>
        <p:nvSpPr>
          <p:cNvPr id="21507" name="Footer Placeholder 3"/>
          <p:cNvSpPr>
            <a:spLocks noGrp="1"/>
          </p:cNvSpPr>
          <p:nvPr>
            <p:ph type="ftr"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dirty="0" smtClean="0">
                <a:solidFill>
                  <a:schemeClr val="bg1"/>
                </a:solidFill>
                <a:latin typeface="Tahoma" charset="0"/>
              </a:rPr>
              <a:t>Módulo B3 – Esfera, Reducción/gestión del riesgo de desastre y </a:t>
            </a:r>
            <a:r>
              <a:rPr lang="es-ES" dirty="0" err="1" smtClean="0">
                <a:solidFill>
                  <a:schemeClr val="bg1"/>
                </a:solidFill>
                <a:latin typeface="Tahoma" charset="0"/>
              </a:rPr>
              <a:t>resiliencia</a:t>
            </a:r>
            <a:r>
              <a:rPr lang="en-US" dirty="0" smtClean="0">
                <a:solidFill>
                  <a:schemeClr val="bg1"/>
                </a:solidFill>
                <a:latin typeface="Tahoma" charset="0"/>
              </a:rPr>
              <a:t/>
            </a:r>
            <a:br>
              <a:rPr lang="en-US" dirty="0" smtClean="0">
                <a:solidFill>
                  <a:schemeClr val="bg1"/>
                </a:solidFill>
                <a:latin typeface="Tahoma" charset="0"/>
              </a:rPr>
            </a:br>
            <a:r>
              <a:rPr lang="es-ES" dirty="0" smtClean="0">
                <a:solidFill>
                  <a:schemeClr val="bg1"/>
                </a:solidFill>
                <a:latin typeface="Tahoma" charset="0"/>
              </a:rPr>
              <a:t>Paquete de capacitación Esfera 2015</a:t>
            </a:r>
            <a:endParaRPr lang="es-ES" dirty="0">
              <a:solidFill>
                <a:schemeClr val="bg1"/>
              </a:solidFill>
              <a:latin typeface="Tahoma" charset="0"/>
            </a:endParaRPr>
          </a:p>
        </p:txBody>
      </p:sp>
      <p:sp>
        <p:nvSpPr>
          <p:cNvPr id="21508" name="TextBox 8"/>
          <p:cNvSpPr txBox="1">
            <a:spLocks noChangeArrowheads="1"/>
          </p:cNvSpPr>
          <p:nvPr/>
        </p:nvSpPr>
        <p:spPr bwMode="auto">
          <a:xfrm>
            <a:off x="6145213" y="5881688"/>
            <a:ext cx="25415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r" eaLnBrk="1" hangingPunct="1"/>
            <a:r>
              <a:rPr lang="es-ES" sz="800" i="1">
                <a:latin typeface="Tahoma" charset="0"/>
                <a:cs typeface="Tahoma" charset="0"/>
              </a:rPr>
              <a:t>Ciclo de gestión de riesgos y crisis</a:t>
            </a:r>
          </a:p>
          <a:p>
            <a:pPr algn="r" eaLnBrk="1" hangingPunct="1"/>
            <a:r>
              <a:rPr lang="es-ES" sz="800" i="1">
                <a:latin typeface="Tahoma" charset="0"/>
                <a:cs typeface="Tahoma" charset="0"/>
              </a:rPr>
              <a:t>Fuente: FAO</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0"/>
            <a:ext cx="6989763" cy="1081088"/>
          </a:xfrm>
        </p:spPr>
        <p:txBody>
          <a:bodyPr/>
          <a:lstStyle/>
          <a:p>
            <a:r>
              <a:rPr lang="es-ES" sz="2600">
                <a:latin typeface="Tahoma" charset="0"/>
                <a:cs typeface="Tahoma" charset="0"/>
              </a:rPr>
              <a:t>Explorar las directrices de Esfera en materia de gestión de riesgos y crisis</a:t>
            </a:r>
          </a:p>
        </p:txBody>
      </p:sp>
      <p:sp>
        <p:nvSpPr>
          <p:cNvPr id="23555" name="Content Placeholder 2"/>
          <p:cNvSpPr>
            <a:spLocks noGrp="1"/>
          </p:cNvSpPr>
          <p:nvPr>
            <p:ph idx="1"/>
          </p:nvPr>
        </p:nvSpPr>
        <p:spPr>
          <a:xfrm>
            <a:off x="457200" y="1339850"/>
            <a:ext cx="8229600" cy="4786313"/>
          </a:xfrm>
        </p:spPr>
        <p:txBody>
          <a:bodyPr/>
          <a:lstStyle/>
          <a:p>
            <a:r>
              <a:rPr lang="es-ES" dirty="0">
                <a:latin typeface="Tahoma" charset="0"/>
                <a:cs typeface="Tahoma" charset="0"/>
              </a:rPr>
              <a:t>6 grupos:</a:t>
            </a:r>
          </a:p>
          <a:p>
            <a:pPr lvl="1">
              <a:spcBef>
                <a:spcPts val="2000"/>
              </a:spcBef>
            </a:pPr>
            <a:r>
              <a:rPr lang="es-ES" dirty="0">
                <a:latin typeface="Tahoma" charset="0"/>
                <a:cs typeface="Tahoma" charset="0"/>
              </a:rPr>
              <a:t>Tome una carta correspondiente a una fase del ciclo de gestión de riesgos y crisis. </a:t>
            </a:r>
          </a:p>
          <a:p>
            <a:pPr lvl="1">
              <a:spcBef>
                <a:spcPts val="2000"/>
              </a:spcBef>
            </a:pPr>
            <a:r>
              <a:rPr lang="es-ES" dirty="0">
                <a:latin typeface="Tahoma" charset="0"/>
                <a:cs typeface="Tahoma" charset="0"/>
              </a:rPr>
              <a:t>Consulte el Manual para averiguar el tipo de información y orientación proporcionado por Esfera, mirando los diferentes capítulos. </a:t>
            </a:r>
          </a:p>
          <a:p>
            <a:pPr lvl="1">
              <a:spcBef>
                <a:spcPts val="2000"/>
              </a:spcBef>
            </a:pPr>
            <a:r>
              <a:rPr lang="es-ES" dirty="0">
                <a:latin typeface="Tahoma" charset="0"/>
                <a:cs typeface="Tahoma" charset="0"/>
              </a:rPr>
              <a:t>Tendrá 3’ para presentar lo que ha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averiguado </a:t>
            </a:r>
            <a:r>
              <a:rPr lang="es-ES" dirty="0">
                <a:latin typeface="Tahoma" charset="0"/>
                <a:cs typeface="Tahoma" charset="0"/>
              </a:rPr>
              <a:t>en sesión plenaria.</a:t>
            </a:r>
          </a:p>
        </p:txBody>
      </p:sp>
      <p:pic>
        <p:nvPicPr>
          <p:cNvPr id="23557" name="Picture 6" descr="clock-1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23238" y="66675"/>
            <a:ext cx="1031875"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3"/>
          <p:cNvSpPr>
            <a:spLocks noGrp="1"/>
          </p:cNvSpPr>
          <p:nvPr>
            <p:ph type="ftr" sz="quarter" idx="10"/>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dirty="0" smtClean="0">
                <a:solidFill>
                  <a:schemeClr val="bg1"/>
                </a:solidFill>
                <a:latin typeface="Tahoma" charset="0"/>
              </a:rPr>
              <a:t>Módulo B3 – Esfera, Reducción/gestión del riesgo de desastre y </a:t>
            </a:r>
            <a:r>
              <a:rPr lang="es-ES" dirty="0" err="1" smtClean="0">
                <a:solidFill>
                  <a:schemeClr val="bg1"/>
                </a:solidFill>
                <a:latin typeface="Tahoma" charset="0"/>
              </a:rPr>
              <a:t>resiliencia</a:t>
            </a:r>
            <a:r>
              <a:rPr lang="en-US" dirty="0" smtClean="0">
                <a:solidFill>
                  <a:schemeClr val="bg1"/>
                </a:solidFill>
                <a:latin typeface="Tahoma" charset="0"/>
              </a:rPr>
              <a:t/>
            </a:r>
            <a:br>
              <a:rPr lang="en-US" dirty="0" smtClean="0">
                <a:solidFill>
                  <a:schemeClr val="bg1"/>
                </a:solidFill>
                <a:latin typeface="Tahoma" charset="0"/>
              </a:rPr>
            </a:br>
            <a:r>
              <a:rPr lang="es-ES" dirty="0" smtClean="0">
                <a:solidFill>
                  <a:schemeClr val="bg1"/>
                </a:solidFill>
                <a:latin typeface="Tahoma" charset="0"/>
              </a:rPr>
              <a:t>Paquete de capacitación Esfera 2015</a:t>
            </a:r>
            <a:endParaRPr lang="es-ES" dirty="0">
              <a:solidFill>
                <a:schemeClr val="bg1"/>
              </a:solidFill>
              <a:latin typeface="Tahoma"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3199</TotalTime>
  <Words>1217</Words>
  <Application>Microsoft Macintosh PowerPoint</Application>
  <PresentationFormat>On-screen Show (4:3)</PresentationFormat>
  <Paragraphs>120</Paragraphs>
  <Slides>10</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7" baseType="lpstr">
      <vt:lpstr>Calibri</vt:lpstr>
      <vt:lpstr>Arial</vt:lpstr>
      <vt:lpstr>Tahoma</vt:lpstr>
      <vt:lpstr>Lucida Grande</vt:lpstr>
      <vt:lpstr>Lucida Sans Regular</vt:lpstr>
      <vt:lpstr>Sphere</vt:lpstr>
      <vt:lpstr>Microsoft Word Document</vt:lpstr>
      <vt:lpstr>PowerPoint Presentation</vt:lpstr>
      <vt:lpstr>Esfera, desastres y resiliencia...</vt:lpstr>
      <vt:lpstr>Terminología: Amenaza, riesgo y desastre</vt:lpstr>
      <vt:lpstr>Fórmula del riesgo de desastres</vt:lpstr>
      <vt:lpstr>¿Qué es la resiliencia? </vt:lpstr>
      <vt:lpstr>Tres capacidades para fomentar la resiliencia</vt:lpstr>
      <vt:lpstr>El juego de las definiciones</vt:lpstr>
      <vt:lpstr>Gestión efectiva de los riesgos y de las crisis para fortalecer la resiliencia</vt:lpstr>
      <vt:lpstr>Explorar las directrices de Esfera en materia de gestión de riesgos y crisis</vt:lpstr>
      <vt:lpstr>Mensajes clave</vt:lpstr>
    </vt:vector>
  </TitlesOfParts>
  <Company>Word Smiths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Nick Smith</cp:lastModifiedBy>
  <cp:revision>140</cp:revision>
  <dcterms:created xsi:type="dcterms:W3CDTF">2014-12-22T15:37:12Z</dcterms:created>
  <dcterms:modified xsi:type="dcterms:W3CDTF">2015-01-28T21:12:32Z</dcterms:modified>
</cp:coreProperties>
</file>